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Lato" panose="020F0502020204030203" pitchFamily="34" charset="0"/>
      <p:regular r:id="rId15"/>
      <p:bold r:id="rId16"/>
      <p:italic r:id="rId17"/>
      <p:boldItalic r:id="rId18"/>
    </p:embeddedFont>
    <p:embeddedFont>
      <p:font typeface="Montserrat" panose="00000500000000000000" pitchFamily="2" charset="0"/>
      <p:regular r:id="rId19"/>
      <p:bold r:id="rId20"/>
      <p:italic r:id="rId21"/>
      <p:boldItalic r:id="rId22"/>
    </p:embeddedFon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0" roundtripDataSignature="AMtx7mh1rqsafFE6cqC9uCkkLgbMdqTfx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09" autoAdjust="0"/>
  </p:normalViewPr>
  <p:slideViewPr>
    <p:cSldViewPr snapToGrid="0">
      <p:cViewPr varScale="1">
        <p:scale>
          <a:sx n="146" d="100"/>
          <a:sy n="146" d="100"/>
        </p:scale>
        <p:origin x="59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30" Type="http://customschemas.google.com/relationships/presentationmetadata" Target="meta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news.cnrs.fr/articles/new-gravitational-wave-detections-for-ligo-virgo"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news.berkeley.edu/2022/06/10/astronomers-may-have-detected-a-dark-free-floating-black-hole/" TargetMode="External"/><Relationship Id="rId5" Type="http://schemas.openxmlformats.org/officeDocument/2006/relationships/hyperlink" Target="https://www.google.com/url?sa=i&amp;url=https%3A%2F%2Fscience.nasa.gov%2Fmission%2Fhubble%2F&amp;psig=AOvVaw3ecm8w306YpFug6xuj5ylw&amp;ust=1724778492585000&amp;source=images&amp;cd=vfe&amp;opi=89978449&amp;ved=0CBcQjhxqFwoTCPiEytySk4gDFQAAAAAdAAAAABAE" TargetMode="External"/><Relationship Id="rId4" Type="http://schemas.openxmlformats.org/officeDocument/2006/relationships/hyperlink" Target="https://www.google.com/url?sa=i&amp;url=http%3A%2F%2Fpublic.virgo-gw.eu%2Fvirgo-in-a-nutshell%2F&amp;psig=AOvVaw13bMOfVVQoaZ5tYyaIU4YE&amp;ust=1724778409209000&amp;source=images&amp;cd=vfe&amp;opi=89978449&amp;ved=0CBcQjhxqFwoTCOi6kLeSk4gDFQAAAAAdAAAAABAE"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google.com/url?sa=i&amp;url=https%3A%2F%2Fwww.britannica.com%2Fscience%2Fgravitational-lens&amp;psig=AOvVaw3LoiUiDyo3bzqXMvcGv8lz&amp;ust=1724777872657000&amp;source=images&amp;cd=vfe&amp;opi=89978449&amp;ved=0CBcQjhxqFwoTCICno7iQk4gDFQAAAAAdAAAAABAK"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s://www.google.com/url?sa=i&amp;url=https%3A%2F%2Fwww.britannica.com%2Fscience%2Fgravitational-lens&amp;psig=AOvVaw3LoiUiDyo3bzqXMvcGv8lz&amp;ust=1724777872657000&amp;source=images&amp;cd=vfe&amp;opi=89978449&amp;ved=0CBcQjhxqFwoTCICno7iQk4gDFQAAAAAdAAAAABAE" TargetMode="External"/><Relationship Id="rId4" Type="http://schemas.openxmlformats.org/officeDocument/2006/relationships/hyperlink" Target="https://www.google.com/url?sa=i&amp;url=https%3A%2F%2Fhubblesite.org%2Fcontents%2Farticles%2Fgravitational-lensing&amp;psig=AOvVaw0e3Ysf6N5Ubgq2vGqturNo&amp;ust=1724778293379000&amp;source=images&amp;cd=vfe&amp;opi=89978449&amp;ved=0CBcQjhxqFwoTCKDd5_2Rk4gDFQAAAAAdAAAAABAE"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5" name="Google Shape;245;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Our plan over the next eight weeks, is to get our algorithm to the place of being able to build a dataset to train a machine learning model, and we’ve broken up this goal into 3 blocks:</a:t>
            </a:r>
            <a:endParaRPr/>
          </a:p>
          <a:p>
            <a:pPr marL="152400" lvl="0" indent="0" algn="l" rtl="0">
              <a:lnSpc>
                <a:spcPct val="115000"/>
              </a:lnSpc>
              <a:spcBef>
                <a:spcPts val="0"/>
              </a:spcBef>
              <a:spcAft>
                <a:spcPts val="0"/>
              </a:spcAft>
              <a:buSzPts val="1100"/>
              <a:buNone/>
            </a:pPr>
            <a:r>
              <a:rPr lang="en"/>
              <a:t>We will first build a gravitational microlensing process that can be applied to images, which we are currently working on, then we will determine and obtain the most appropriate telescope images to apply our model, and by the end of the semester we aim to be able to test our algorithm on these images for a variety of different parameters and start assembling a training dataset from which we can build an AI model.</a:t>
            </a:r>
            <a:endParaRPr/>
          </a:p>
          <a:p>
            <a:pPr marL="152400" lvl="0" indent="0" algn="l" rtl="0">
              <a:lnSpc>
                <a:spcPct val="115000"/>
              </a:lnSpc>
              <a:spcBef>
                <a:spcPts val="0"/>
              </a:spcBef>
              <a:spcAft>
                <a:spcPts val="0"/>
              </a:spcAft>
              <a:buClr>
                <a:schemeClr val="dk1"/>
              </a:buClr>
              <a:buSzPts val="1100"/>
              <a:buFont typeface="Arial"/>
              <a:buNone/>
            </a:pPr>
            <a:endParaRPr/>
          </a:p>
          <a:p>
            <a:pPr marL="152400" lvl="0" indent="0" algn="l" rtl="0">
              <a:lnSpc>
                <a:spcPct val="115000"/>
              </a:lnSpc>
              <a:spcBef>
                <a:spcPts val="0"/>
              </a:spcBef>
              <a:spcAft>
                <a:spcPts val="0"/>
              </a:spcAft>
              <a:buClr>
                <a:schemeClr val="dk1"/>
              </a:buClr>
              <a:buSzPts val="1100"/>
              <a:buFont typeface="Arial"/>
              <a:buNone/>
            </a:pPr>
            <a:r>
              <a:rPr lang="en"/>
              <a:t>(Week 6-8 challenges: be able to assign the right discrete pixel to create a ‘correct’ microlensed image, taking into consideration rounding effects that will occur from the lens equation. </a:t>
            </a:r>
            <a:endParaRPr/>
          </a:p>
          <a:p>
            <a:pPr marL="152400" lvl="0" indent="0" algn="l" rtl="0">
              <a:lnSpc>
                <a:spcPct val="115000"/>
              </a:lnSpc>
              <a:spcBef>
                <a:spcPts val="0"/>
              </a:spcBef>
              <a:spcAft>
                <a:spcPts val="0"/>
              </a:spcAft>
              <a:buSzPts val="1100"/>
              <a:buNone/>
            </a:pPr>
            <a:r>
              <a:rPr lang="en"/>
              <a:t>(Week 7-9 challenges: finding appropriate telescope images to use, normalising and resizing these images, mapping a meshgrid onto a detailed telescope image,</a:t>
            </a:r>
            <a:endParaRPr/>
          </a:p>
          <a:p>
            <a:pPr marL="152400" lvl="0" indent="0" algn="l" rtl="0">
              <a:lnSpc>
                <a:spcPct val="115000"/>
              </a:lnSpc>
              <a:spcBef>
                <a:spcPts val="0"/>
              </a:spcBef>
              <a:spcAft>
                <a:spcPts val="0"/>
              </a:spcAft>
              <a:buClr>
                <a:schemeClr val="dk1"/>
              </a:buClr>
              <a:buSzPts val="1100"/>
              <a:buFont typeface="Arial"/>
              <a:buNone/>
            </a:pPr>
            <a:r>
              <a:rPr lang="en"/>
              <a:t>(Week 12-13 challenges: testing that our algorithm works at different source-to-lens and lens-to-observer distances, then using the lensed images as a training dataset to build an AI model. The unique challenge is that we don’t have ‘true positive’ validation data (telescope images in which we know there is a microlensing event) to evaluate how good our model is. </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 dirty="0"/>
              <a:t>We believe that we can harness the capabilities of AI to help us detect nearby black holes and its imperative that we do so. Thanks for listening!</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1" name="Google Shape;271;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1" name="Google Shape;15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f6e97faba5_2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f6e97faba5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 name="Google Shape;19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Add in different images over time.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3" name="Google Shape;20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Images (top to bottom, left to right): </a:t>
            </a:r>
            <a:br>
              <a:rPr lang="en"/>
            </a:br>
            <a:r>
              <a:rPr lang="en" u="sng">
                <a:solidFill>
                  <a:schemeClr val="hlink"/>
                </a:solidFill>
                <a:hlinkClick r:id="rId3"/>
              </a:rPr>
              <a:t>CNRS News</a:t>
            </a:r>
            <a:endParaRPr/>
          </a:p>
          <a:p>
            <a:pPr marL="0" lvl="0" indent="0" algn="l" rtl="0">
              <a:lnSpc>
                <a:spcPct val="100000"/>
              </a:lnSpc>
              <a:spcBef>
                <a:spcPts val="0"/>
              </a:spcBef>
              <a:spcAft>
                <a:spcPts val="0"/>
              </a:spcAft>
              <a:buSzPts val="1100"/>
              <a:buNone/>
            </a:pPr>
            <a:r>
              <a:rPr lang="en" u="sng">
                <a:solidFill>
                  <a:schemeClr val="hlink"/>
                </a:solidFill>
                <a:hlinkClick r:id="rId4"/>
              </a:rPr>
              <a:t>The Virgo Collaboration</a:t>
            </a:r>
            <a:endParaRPr/>
          </a:p>
          <a:p>
            <a:pPr marL="0" lvl="0" indent="0" algn="l" rtl="0">
              <a:lnSpc>
                <a:spcPct val="100000"/>
              </a:lnSpc>
              <a:spcBef>
                <a:spcPts val="0"/>
              </a:spcBef>
              <a:spcAft>
                <a:spcPts val="0"/>
              </a:spcAft>
              <a:buSzPts val="1100"/>
              <a:buNone/>
            </a:pPr>
            <a:r>
              <a:rPr lang="en" u="sng">
                <a:solidFill>
                  <a:schemeClr val="hlink"/>
                </a:solidFill>
                <a:hlinkClick r:id="rId5"/>
              </a:rPr>
              <a:t>NASA Science</a:t>
            </a:r>
            <a:br>
              <a:rPr lang="en"/>
            </a:br>
            <a:r>
              <a:rPr lang="en" u="sng">
                <a:solidFill>
                  <a:schemeClr val="hlink"/>
                </a:solidFill>
                <a:hlinkClick r:id="rId6"/>
              </a:rPr>
              <a:t>UC Berkeley News</a:t>
            </a:r>
            <a:br>
              <a:rPr lang="en"/>
            </a:br>
            <a:br>
              <a:rPr lang="en"/>
            </a:b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8" name="Google Shape;21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Images (top to bottom): </a:t>
            </a:r>
            <a:br>
              <a:rPr lang="en"/>
            </a:br>
            <a:br>
              <a:rPr lang="en"/>
            </a:br>
            <a:r>
              <a:rPr lang="en" u="sng">
                <a:solidFill>
                  <a:schemeClr val="hlink"/>
                </a:solidFill>
                <a:hlinkClick r:id="rId3"/>
              </a:rPr>
              <a:t>Britannica</a:t>
            </a:r>
            <a:br>
              <a:rPr lang="en"/>
            </a:br>
            <a:r>
              <a:rPr lang="en" u="sng">
                <a:solidFill>
                  <a:schemeClr val="hlink"/>
                </a:solidFill>
                <a:hlinkClick r:id="rId4"/>
              </a:rPr>
              <a:t>HubbleSite</a:t>
            </a:r>
            <a:endParaRPr/>
          </a:p>
          <a:p>
            <a:pPr marL="0" lvl="0" indent="0" algn="l" rtl="0">
              <a:lnSpc>
                <a:spcPct val="100000"/>
              </a:lnSpc>
              <a:spcBef>
                <a:spcPts val="0"/>
              </a:spcBef>
              <a:spcAft>
                <a:spcPts val="0"/>
              </a:spcAft>
              <a:buSzPts val="1100"/>
              <a:buNone/>
            </a:pPr>
            <a:r>
              <a:rPr lang="en" u="sng">
                <a:solidFill>
                  <a:schemeClr val="hlink"/>
                </a:solidFill>
                <a:hlinkClick r:id="rId5"/>
              </a:rPr>
              <a:t>Britannica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 name="Google Shape;22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
              <a:t>We’ve identified two primary phases to make our idea a reality. The first is to establish technical proof by developing an algorithm that is able to model the effects of gravitational microlensing on ground-based telescope images, such as ones that will come from the Rubin Observatory in Chile, which will photograph the entire available sky every three nights. </a:t>
            </a:r>
            <a:endParaRPr/>
          </a:p>
          <a:p>
            <a:pPr marL="158750" lvl="0" indent="0" algn="l" rtl="0">
              <a:lnSpc>
                <a:spcPct val="100000"/>
              </a:lnSpc>
              <a:spcBef>
                <a:spcPts val="0"/>
              </a:spcBef>
              <a:spcAft>
                <a:spcPts val="0"/>
              </a:spcAft>
              <a:buSzPts val="1100"/>
              <a:buNone/>
            </a:pPr>
            <a:endParaRPr/>
          </a:p>
          <a:p>
            <a:pPr marL="158750" lvl="0" indent="0" algn="l" rtl="0">
              <a:lnSpc>
                <a:spcPct val="100000"/>
              </a:lnSpc>
              <a:spcBef>
                <a:spcPts val="0"/>
              </a:spcBef>
              <a:spcAft>
                <a:spcPts val="0"/>
              </a:spcAft>
              <a:buSzPts val="1100"/>
              <a:buNone/>
            </a:pPr>
            <a:r>
              <a:rPr lang="en"/>
              <a:t>From there, we can then use our model to run simulations over a library of telescope images to develop a training dataset to build our AI model. </a:t>
            </a:r>
            <a:endParaRPr/>
          </a:p>
          <a:p>
            <a:pPr marL="158750" lvl="0" indent="0" algn="l" rtl="0">
              <a:lnSpc>
                <a:spcPct val="100000"/>
              </a:lnSpc>
              <a:spcBef>
                <a:spcPts val="0"/>
              </a:spcBef>
              <a:spcAft>
                <a:spcPts val="0"/>
              </a:spcAft>
              <a:buSzPts val="1100"/>
              <a:buNone/>
            </a:pPr>
            <a:endParaRPr/>
          </a:p>
          <a:p>
            <a:pPr marL="158750" lvl="0" indent="0" algn="l" rtl="0">
              <a:lnSpc>
                <a:spcPct val="100000"/>
              </a:lnSpc>
              <a:spcBef>
                <a:spcPts val="0"/>
              </a:spcBef>
              <a:spcAft>
                <a:spcPts val="0"/>
              </a:spcAft>
              <a:buSzPts val="1100"/>
              <a:buNone/>
            </a:pPr>
            <a:r>
              <a:rPr lang="en" i="1"/>
              <a:t>(Potential question – the ground-based images we get will already be lensed, so if you lens these images, you will lens them twice won’t you?</a:t>
            </a:r>
            <a:endParaRPr/>
          </a:p>
          <a:p>
            <a:pPr marL="158750" lvl="0" indent="0" algn="l" rtl="0">
              <a:lnSpc>
                <a:spcPct val="100000"/>
              </a:lnSpc>
              <a:spcBef>
                <a:spcPts val="0"/>
              </a:spcBef>
              <a:spcAft>
                <a:spcPts val="0"/>
              </a:spcAft>
              <a:buSzPts val="1100"/>
              <a:buNone/>
            </a:pPr>
            <a:r>
              <a:rPr lang="en" i="1"/>
              <a:t>Answer: We are not interested in lensing occurring in deep space. We want to detect black holes that are close by - &lt;1kpc, which we will observe to move over the static picture we have of deep space and background stars)</a:t>
            </a:r>
            <a:endParaRPr/>
          </a:p>
          <a:p>
            <a:pPr marL="457200" lvl="0" indent="-22860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7" name="Google Shape;23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
              <a:t>In the second phase, we will aim to demonstrate the functionality of our AI model by applying it to observatory images at the time of the only known isolated black hole microlensing event that we previously mentioned, which is called OB110462. </a:t>
            </a:r>
            <a:endParaRPr/>
          </a:p>
          <a:p>
            <a:pPr marL="158750" lvl="0" indent="0" algn="l" rtl="0">
              <a:lnSpc>
                <a:spcPct val="100000"/>
              </a:lnSpc>
              <a:spcBef>
                <a:spcPts val="0"/>
              </a:spcBef>
              <a:spcAft>
                <a:spcPts val="0"/>
              </a:spcAft>
              <a:buSzPts val="1100"/>
              <a:buNone/>
            </a:pPr>
            <a:endParaRPr/>
          </a:p>
          <a:p>
            <a:pPr marL="158750" lvl="0" indent="0" algn="l" rtl="0">
              <a:lnSpc>
                <a:spcPct val="100000"/>
              </a:lnSpc>
              <a:spcBef>
                <a:spcPts val="0"/>
              </a:spcBef>
              <a:spcAft>
                <a:spcPts val="0"/>
              </a:spcAft>
              <a:buSzPts val="1100"/>
              <a:buNone/>
            </a:pPr>
            <a:r>
              <a:rPr lang="en"/>
              <a:t>Having established our ability to identify this true positive, we will then apply our model to </a:t>
            </a:r>
            <a:r>
              <a:rPr lang="en" i="1"/>
              <a:t>a priori </a:t>
            </a:r>
            <a:r>
              <a:rPr lang="en"/>
              <a:t>telescope images to identify candidate microlensing events, and use secondary sources such as Hubble and interferometer data to verify any candidate black holes our program picks up.</a:t>
            </a:r>
            <a:endParaRPr/>
          </a:p>
          <a:p>
            <a:pPr marL="158750" lvl="0" indent="0" algn="l" rtl="0">
              <a:lnSpc>
                <a:spcPct val="100000"/>
              </a:lnSpc>
              <a:spcBef>
                <a:spcPts val="0"/>
              </a:spcBef>
              <a:spcAft>
                <a:spcPts val="0"/>
              </a:spcAft>
              <a:buSzPts val="1100"/>
              <a:buNone/>
            </a:pPr>
            <a:endParaRPr/>
          </a:p>
          <a:p>
            <a:pPr marL="158750" lvl="0" indent="0" algn="l" rtl="0">
              <a:lnSpc>
                <a:spcPct val="100000"/>
              </a:lnSpc>
              <a:spcBef>
                <a:spcPts val="0"/>
              </a:spcBef>
              <a:spcAft>
                <a:spcPts val="0"/>
              </a:spcAft>
              <a:buSzPts val="1100"/>
              <a:buNone/>
            </a:pPr>
            <a:r>
              <a:rPr lang="en"/>
              <a:t>(Actually OGLE (Optical Gravitational Lensing Experiment) in Poland and MOA (Microlensing Observations in Astrophysics) NZ, Japan picked it up simultaneously on June 2, 2011, before HST was used. </a:t>
            </a:r>
            <a:endParaRPr/>
          </a:p>
          <a:p>
            <a:pPr marL="158750" lvl="0" indent="0" algn="l" rtl="0">
              <a:lnSpc>
                <a:spcPct val="100000"/>
              </a:lnSpc>
              <a:spcBef>
                <a:spcPts val="0"/>
              </a:spcBef>
              <a:spcAft>
                <a:spcPts val="0"/>
              </a:spcAft>
              <a:buSzPts val="1100"/>
              <a:buNone/>
            </a:pPr>
            <a:r>
              <a:rPr lang="en"/>
              <a:t>(Potentially from wide-field surveys such as the Zwicky Transient Facility or Pan-STARRS (Hawaii) that can observe the galactic bulge, where the event occurred).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16"/>
          <p:cNvSpPr/>
          <p:nvPr/>
        </p:nvSpPr>
        <p:spPr>
          <a:xfrm rot="5400000">
            <a:off x="7500300" y="505"/>
            <a:ext cx="1643700" cy="1643700"/>
          </a:xfrm>
          <a:prstGeom prst="diagStripe">
            <a:avLst>
              <a:gd name="adj" fmla="val 0"/>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16"/>
          <p:cNvGrpSpPr/>
          <p:nvPr/>
        </p:nvGrpSpPr>
        <p:grpSpPr>
          <a:xfrm>
            <a:off x="0" y="490"/>
            <a:ext cx="5153705" cy="5134399"/>
            <a:chOff x="0" y="75"/>
            <a:chExt cx="5153705" cy="5152950"/>
          </a:xfrm>
        </p:grpSpPr>
        <p:sp>
          <p:nvSpPr>
            <p:cNvPr id="12" name="Google Shape;12;p16"/>
            <p:cNvSpPr/>
            <p:nvPr/>
          </p:nvSpPr>
          <p:spPr>
            <a:xfrm rot="-5400000">
              <a:off x="455" y="-225"/>
              <a:ext cx="5152800" cy="5153700"/>
            </a:xfrm>
            <a:prstGeom prst="diagStripe">
              <a:avLst>
                <a:gd name="adj" fmla="val 50000"/>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16"/>
            <p:cNvSpPr/>
            <p:nvPr/>
          </p:nvSpPr>
          <p:spPr>
            <a:xfrm rot="-5400000">
              <a:off x="150" y="1145825"/>
              <a:ext cx="3996600" cy="3996900"/>
            </a:xfrm>
            <a:prstGeom prst="diagStripe">
              <a:avLst>
                <a:gd name="adj" fmla="val 58774"/>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16"/>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16"/>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Google Shape;16;p16"/>
          <p:cNvSpPr txBox="1">
            <a:spLocks noGrp="1"/>
          </p:cNvSpPr>
          <p:nvPr>
            <p:ph type="ctrTitle"/>
          </p:nvPr>
        </p:nvSpPr>
        <p:spPr>
          <a:xfrm>
            <a:off x="3537150" y="1578400"/>
            <a:ext cx="5017500" cy="15789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a:endParaRPr/>
          </a:p>
        </p:txBody>
      </p:sp>
      <p:sp>
        <p:nvSpPr>
          <p:cNvPr id="17" name="Google Shape;17;p16"/>
          <p:cNvSpPr txBox="1">
            <a:spLocks noGrp="1"/>
          </p:cNvSpPr>
          <p:nvPr>
            <p:ph type="subTitle" idx="1"/>
          </p:nvPr>
        </p:nvSpPr>
        <p:spPr>
          <a:xfrm>
            <a:off x="5083950" y="3924925"/>
            <a:ext cx="3470700" cy="506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a:endParaRPr/>
          </a:p>
        </p:txBody>
      </p:sp>
      <p:sp>
        <p:nvSpPr>
          <p:cNvPr id="18" name="Google Shape;18;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25"/>
          <p:cNvGrpSpPr/>
          <p:nvPr/>
        </p:nvGrpSpPr>
        <p:grpSpPr>
          <a:xfrm>
            <a:off x="4406400" y="0"/>
            <a:ext cx="4737600" cy="5143065"/>
            <a:chOff x="4406400" y="0"/>
            <a:chExt cx="4737600" cy="5143065"/>
          </a:xfrm>
        </p:grpSpPr>
        <p:sp>
          <p:nvSpPr>
            <p:cNvPr id="107" name="Google Shape;107;p25"/>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25"/>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25"/>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25"/>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25"/>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5"/>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25"/>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2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25"/>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25"/>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25"/>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25"/>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5"/>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25"/>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25"/>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25"/>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25"/>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5" name="Google Shape;125;p25"/>
          <p:cNvSpPr txBox="1">
            <a:spLocks noGrp="1"/>
          </p:cNvSpPr>
          <p:nvPr>
            <p:ph type="title" hasCustomPrompt="1"/>
          </p:nvPr>
        </p:nvSpPr>
        <p:spPr>
          <a:xfrm>
            <a:off x="823850" y="1284675"/>
            <a:ext cx="4776000" cy="13008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126" name="Google Shape;126;p25"/>
          <p:cNvSpPr txBox="1">
            <a:spLocks noGrp="1"/>
          </p:cNvSpPr>
          <p:nvPr>
            <p:ph type="body" idx="1"/>
          </p:nvPr>
        </p:nvSpPr>
        <p:spPr>
          <a:xfrm>
            <a:off x="823850" y="2643124"/>
            <a:ext cx="4776000" cy="12189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127" name="Google Shape;127;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grpSp>
        <p:nvGrpSpPr>
          <p:cNvPr id="20" name="Google Shape;20;p17"/>
          <p:cNvGrpSpPr/>
          <p:nvPr/>
        </p:nvGrpSpPr>
        <p:grpSpPr>
          <a:xfrm>
            <a:off x="0" y="381001"/>
            <a:ext cx="1037850" cy="1016288"/>
            <a:chOff x="0" y="381001"/>
            <a:chExt cx="1037850" cy="1016288"/>
          </a:xfrm>
        </p:grpSpPr>
        <p:sp>
          <p:nvSpPr>
            <p:cNvPr id="21" name="Google Shape;21;p1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1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 name="Google Shape;23;p17"/>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24" name="Google Shape;24;p17"/>
          <p:cNvSpPr txBox="1">
            <a:spLocks noGrp="1"/>
          </p:cNvSpPr>
          <p:nvPr>
            <p:ph type="body" idx="1"/>
          </p:nvPr>
        </p:nvSpPr>
        <p:spPr>
          <a:xfrm>
            <a:off x="1297500" y="1567550"/>
            <a:ext cx="7038900" cy="29112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25" name="Google Shape;25;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grpSp>
        <p:nvGrpSpPr>
          <p:cNvPr id="27" name="Google Shape;27;p18"/>
          <p:cNvGrpSpPr/>
          <p:nvPr/>
        </p:nvGrpSpPr>
        <p:grpSpPr>
          <a:xfrm>
            <a:off x="0" y="381001"/>
            <a:ext cx="1037850" cy="1016288"/>
            <a:chOff x="0" y="381001"/>
            <a:chExt cx="1037850" cy="1016288"/>
          </a:xfrm>
        </p:grpSpPr>
        <p:sp>
          <p:nvSpPr>
            <p:cNvPr id="28" name="Google Shape;28;p1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1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0" name="Google Shape;30;p18"/>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1" name="Google Shape;31;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grpSp>
        <p:nvGrpSpPr>
          <p:cNvPr id="33" name="Google Shape;33;p19"/>
          <p:cNvGrpSpPr/>
          <p:nvPr/>
        </p:nvGrpSpPr>
        <p:grpSpPr>
          <a:xfrm>
            <a:off x="0" y="4128572"/>
            <a:ext cx="698925" cy="684657"/>
            <a:chOff x="0" y="3785672"/>
            <a:chExt cx="698925" cy="684657"/>
          </a:xfrm>
        </p:grpSpPr>
        <p:sp>
          <p:nvSpPr>
            <p:cNvPr id="34" name="Google Shape;34;p19"/>
            <p:cNvSpPr/>
            <p:nvPr/>
          </p:nvSpPr>
          <p:spPr>
            <a:xfrm rot="-5400000">
              <a:off x="0" y="3785672"/>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19"/>
            <p:cNvSpPr/>
            <p:nvPr/>
          </p:nvSpPr>
          <p:spPr>
            <a:xfrm flipH="1">
              <a:off x="154125" y="3925529"/>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 name="Google Shape;36;p19"/>
          <p:cNvSpPr txBox="1">
            <a:spLocks noGrp="1"/>
          </p:cNvSpPr>
          <p:nvPr>
            <p:ph type="body" idx="1"/>
          </p:nvPr>
        </p:nvSpPr>
        <p:spPr>
          <a:xfrm>
            <a:off x="812725" y="4305375"/>
            <a:ext cx="6936000" cy="5238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300"/>
              <a:buNone/>
              <a:defRPr/>
            </a:lvl1pPr>
          </a:lstStyle>
          <a:p>
            <a:endParaRPr/>
          </a:p>
        </p:txBody>
      </p:sp>
      <p:sp>
        <p:nvSpPr>
          <p:cNvPr id="37" name="Google Shape;37;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grpSp>
        <p:nvGrpSpPr>
          <p:cNvPr id="39" name="Google Shape;39;p20"/>
          <p:cNvGrpSpPr/>
          <p:nvPr/>
        </p:nvGrpSpPr>
        <p:grpSpPr>
          <a:xfrm>
            <a:off x="4406400" y="0"/>
            <a:ext cx="4737600" cy="5143065"/>
            <a:chOff x="4406400" y="0"/>
            <a:chExt cx="4737600" cy="5143065"/>
          </a:xfrm>
        </p:grpSpPr>
        <p:sp>
          <p:nvSpPr>
            <p:cNvPr id="40" name="Google Shape;40;p20"/>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20"/>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20"/>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20"/>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20"/>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0"/>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20"/>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20"/>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20"/>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20"/>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20"/>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20"/>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20"/>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20"/>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20"/>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20"/>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20"/>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20"/>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 name="Google Shape;58;p20"/>
          <p:cNvSpPr txBox="1">
            <a:spLocks noGrp="1"/>
          </p:cNvSpPr>
          <p:nvPr>
            <p:ph type="title"/>
          </p:nvPr>
        </p:nvSpPr>
        <p:spPr>
          <a:xfrm>
            <a:off x="823850" y="2053000"/>
            <a:ext cx="4587000" cy="11487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9" name="Google Shape;5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
        <p:cNvGrpSpPr/>
        <p:nvPr/>
      </p:nvGrpSpPr>
      <p:grpSpPr>
        <a:xfrm>
          <a:off x="0" y="0"/>
          <a:ext cx="0" cy="0"/>
          <a:chOff x="0" y="0"/>
          <a:chExt cx="0" cy="0"/>
        </a:xfrm>
      </p:grpSpPr>
      <p:grpSp>
        <p:nvGrpSpPr>
          <p:cNvPr id="61" name="Google Shape;61;p21"/>
          <p:cNvGrpSpPr/>
          <p:nvPr/>
        </p:nvGrpSpPr>
        <p:grpSpPr>
          <a:xfrm>
            <a:off x="0" y="381001"/>
            <a:ext cx="1037850" cy="1016288"/>
            <a:chOff x="0" y="381001"/>
            <a:chExt cx="1037850" cy="1016288"/>
          </a:xfrm>
        </p:grpSpPr>
        <p:sp>
          <p:nvSpPr>
            <p:cNvPr id="62" name="Google Shape;62;p2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4" name="Google Shape;64;p21"/>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65" name="Google Shape;65;p21"/>
          <p:cNvSpPr txBox="1">
            <a:spLocks noGrp="1"/>
          </p:cNvSpPr>
          <p:nvPr>
            <p:ph type="body" idx="1"/>
          </p:nvPr>
        </p:nvSpPr>
        <p:spPr>
          <a:xfrm>
            <a:off x="1297500" y="1567550"/>
            <a:ext cx="3403200" cy="29112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66" name="Google Shape;66;p21"/>
          <p:cNvSpPr txBox="1">
            <a:spLocks noGrp="1"/>
          </p:cNvSpPr>
          <p:nvPr>
            <p:ph type="body" idx="2"/>
          </p:nvPr>
        </p:nvSpPr>
        <p:spPr>
          <a:xfrm>
            <a:off x="4933221" y="1567550"/>
            <a:ext cx="3403200" cy="29112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67" name="Google Shape;67;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8"/>
        <p:cNvGrpSpPr/>
        <p:nvPr/>
      </p:nvGrpSpPr>
      <p:grpSpPr>
        <a:xfrm>
          <a:off x="0" y="0"/>
          <a:ext cx="0" cy="0"/>
          <a:chOff x="0" y="0"/>
          <a:chExt cx="0" cy="0"/>
        </a:xfrm>
      </p:grpSpPr>
      <p:grpSp>
        <p:nvGrpSpPr>
          <p:cNvPr id="69" name="Google Shape;69;p22"/>
          <p:cNvGrpSpPr/>
          <p:nvPr/>
        </p:nvGrpSpPr>
        <p:grpSpPr>
          <a:xfrm>
            <a:off x="0" y="381001"/>
            <a:ext cx="1037850" cy="1016288"/>
            <a:chOff x="0" y="381001"/>
            <a:chExt cx="1037850" cy="1016288"/>
          </a:xfrm>
        </p:grpSpPr>
        <p:sp>
          <p:nvSpPr>
            <p:cNvPr id="70" name="Google Shape;70;p2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2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2" name="Google Shape;72;p22"/>
          <p:cNvSpPr txBox="1">
            <a:spLocks noGrp="1"/>
          </p:cNvSpPr>
          <p:nvPr>
            <p:ph type="title"/>
          </p:nvPr>
        </p:nvSpPr>
        <p:spPr>
          <a:xfrm>
            <a:off x="1297500" y="393750"/>
            <a:ext cx="3798900" cy="1493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3" name="Google Shape;73;p22"/>
          <p:cNvSpPr txBox="1">
            <a:spLocks noGrp="1"/>
          </p:cNvSpPr>
          <p:nvPr>
            <p:ph type="body" idx="1"/>
          </p:nvPr>
        </p:nvSpPr>
        <p:spPr>
          <a:xfrm>
            <a:off x="1297500" y="1972550"/>
            <a:ext cx="3798900" cy="24159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74" name="Google Shape;74;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5"/>
        <p:cNvGrpSpPr/>
        <p:nvPr/>
      </p:nvGrpSpPr>
      <p:grpSpPr>
        <a:xfrm>
          <a:off x="0" y="0"/>
          <a:ext cx="0" cy="0"/>
          <a:chOff x="0" y="0"/>
          <a:chExt cx="0" cy="0"/>
        </a:xfrm>
      </p:grpSpPr>
      <p:grpSp>
        <p:nvGrpSpPr>
          <p:cNvPr id="76" name="Google Shape;76;p23"/>
          <p:cNvGrpSpPr/>
          <p:nvPr/>
        </p:nvGrpSpPr>
        <p:grpSpPr>
          <a:xfrm>
            <a:off x="4406400" y="0"/>
            <a:ext cx="4737600" cy="5143500"/>
            <a:chOff x="4406400" y="0"/>
            <a:chExt cx="4737600" cy="5143500"/>
          </a:xfrm>
        </p:grpSpPr>
        <p:sp>
          <p:nvSpPr>
            <p:cNvPr id="77" name="Google Shape;77;p23"/>
            <p:cNvSpPr/>
            <p:nvPr/>
          </p:nvSpPr>
          <p:spPr>
            <a:xfrm rot="5400000">
              <a:off x="4407900" y="-1500"/>
              <a:ext cx="47346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23"/>
            <p:cNvSpPr/>
            <p:nvPr/>
          </p:nvSpPr>
          <p:spPr>
            <a:xfrm rot="5400000">
              <a:off x="4840825" y="6000"/>
              <a:ext cx="42987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23"/>
            <p:cNvSpPr/>
            <p:nvPr/>
          </p:nvSpPr>
          <p:spPr>
            <a:xfrm rot="-5400000">
              <a:off x="5618399" y="123664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23"/>
            <p:cNvSpPr/>
            <p:nvPr/>
          </p:nvSpPr>
          <p:spPr>
            <a:xfrm flipH="1">
              <a:off x="5849857" y="144407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23"/>
            <p:cNvSpPr/>
            <p:nvPr/>
          </p:nvSpPr>
          <p:spPr>
            <a:xfrm rot="-5400000">
              <a:off x="5987081" y="246974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3"/>
            <p:cNvSpPr/>
            <p:nvPr/>
          </p:nvSpPr>
          <p:spPr>
            <a:xfrm flipH="1">
              <a:off x="6222115" y="2677179"/>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23"/>
            <p:cNvSpPr/>
            <p:nvPr/>
          </p:nvSpPr>
          <p:spPr>
            <a:xfrm rot="-5400000">
              <a:off x="6675341" y="186224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23"/>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23"/>
            <p:cNvSpPr/>
            <p:nvPr/>
          </p:nvSpPr>
          <p:spPr>
            <a:xfrm rot="-5400000">
              <a:off x="6861141" y="247808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23"/>
            <p:cNvSpPr/>
            <p:nvPr/>
          </p:nvSpPr>
          <p:spPr>
            <a:xfrm flipH="1">
              <a:off x="7965266" y="269319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23"/>
            <p:cNvSpPr/>
            <p:nvPr/>
          </p:nvSpPr>
          <p:spPr>
            <a:xfrm flipH="1">
              <a:off x="8145082" y="330903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23"/>
            <p:cNvSpPr/>
            <p:nvPr/>
          </p:nvSpPr>
          <p:spPr>
            <a:xfrm rot="-5400000">
              <a:off x="7047599" y="309534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23"/>
            <p:cNvSpPr/>
            <p:nvPr/>
          </p:nvSpPr>
          <p:spPr>
            <a:xfrm flipH="1">
              <a:off x="7276649" y="330278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23"/>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23"/>
            <p:cNvSpPr/>
            <p:nvPr/>
          </p:nvSpPr>
          <p:spPr>
            <a:xfrm flipH="1">
              <a:off x="7462448" y="391862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23"/>
            <p:cNvSpPr/>
            <p:nvPr/>
          </p:nvSpPr>
          <p:spPr>
            <a:xfrm rot="-5400000">
              <a:off x="8102491" y="37188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23"/>
            <p:cNvSpPr/>
            <p:nvPr/>
          </p:nvSpPr>
          <p:spPr>
            <a:xfrm flipH="1">
              <a:off x="8334533" y="392629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23"/>
            <p:cNvSpPr/>
            <p:nvPr/>
          </p:nvSpPr>
          <p:spPr>
            <a:xfrm rot="-5400000">
              <a:off x="8288290" y="433470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5" name="Google Shape;95;p23"/>
          <p:cNvSpPr txBox="1">
            <a:spLocks noGrp="1"/>
          </p:cNvSpPr>
          <p:nvPr>
            <p:ph type="title"/>
          </p:nvPr>
        </p:nvSpPr>
        <p:spPr>
          <a:xfrm>
            <a:off x="823850" y="866775"/>
            <a:ext cx="4587000" cy="35211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6" name="Google Shape;96;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7"/>
        <p:cNvGrpSpPr/>
        <p:nvPr/>
      </p:nvGrpSpPr>
      <p:grpSpPr>
        <a:xfrm>
          <a:off x="0" y="0"/>
          <a:ext cx="0" cy="0"/>
          <a:chOff x="0" y="0"/>
          <a:chExt cx="0" cy="0"/>
        </a:xfrm>
      </p:grpSpPr>
      <p:grpSp>
        <p:nvGrpSpPr>
          <p:cNvPr id="98" name="Google Shape;98;p24"/>
          <p:cNvGrpSpPr/>
          <p:nvPr/>
        </p:nvGrpSpPr>
        <p:grpSpPr>
          <a:xfrm>
            <a:off x="0" y="381001"/>
            <a:ext cx="1037850" cy="1016288"/>
            <a:chOff x="0" y="381001"/>
            <a:chExt cx="1037850" cy="1016288"/>
          </a:xfrm>
        </p:grpSpPr>
        <p:sp>
          <p:nvSpPr>
            <p:cNvPr id="99" name="Google Shape;99;p2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2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1" name="Google Shape;101;p24"/>
          <p:cNvSpPr txBox="1">
            <a:spLocks noGrp="1"/>
          </p:cNvSpPr>
          <p:nvPr>
            <p:ph type="title"/>
          </p:nvPr>
        </p:nvSpPr>
        <p:spPr>
          <a:xfrm>
            <a:off x="1297500" y="1658325"/>
            <a:ext cx="3036300" cy="1751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02" name="Google Shape;102;p24"/>
          <p:cNvSpPr txBox="1">
            <a:spLocks noGrp="1"/>
          </p:cNvSpPr>
          <p:nvPr>
            <p:ph type="subTitle" idx="1"/>
          </p:nvPr>
        </p:nvSpPr>
        <p:spPr>
          <a:xfrm>
            <a:off x="1297500" y="3538000"/>
            <a:ext cx="3036300" cy="506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a:endParaRPr/>
          </a:p>
        </p:txBody>
      </p:sp>
      <p:sp>
        <p:nvSpPr>
          <p:cNvPr id="103" name="Google Shape;103;p24"/>
          <p:cNvSpPr txBox="1">
            <a:spLocks noGrp="1"/>
          </p:cNvSpPr>
          <p:nvPr>
            <p:ph type="body" idx="2"/>
          </p:nvPr>
        </p:nvSpPr>
        <p:spPr>
          <a:xfrm>
            <a:off x="4648200" y="1696600"/>
            <a:ext cx="3676800" cy="23475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104" name="Google Shape;10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endParaRPr/>
          </a:p>
        </p:txBody>
      </p:sp>
      <p:sp>
        <p:nvSpPr>
          <p:cNvPr id="7" name="Google Shape;7;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8" name="Google Shape;8;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6.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www.ligo.caltech.edu/page/what-are-gw#:~:text=The%20strongest%20gravitational%20waves%20are"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www.astronomy.com/science/the-lsst-and-big-data-science/" TargetMode="External"/><Relationship Id="rId5" Type="http://schemas.openxmlformats.org/officeDocument/2006/relationships/hyperlink" Target="http://www.space.com/black-hole-collisions-spacetime-ring-non-linear-effects" TargetMode="External"/><Relationship Id="rId4" Type="http://schemas.openxmlformats.org/officeDocument/2006/relationships/hyperlink" Target="http://www.ligo.caltech.edu/page/what-are-gw#:~:text=The%20strongest%20gravitational%20waves%20ar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hyperlink" Target="http://public.virgo-gw.eu/virgo-in-a-nutshell/" TargetMode="External"/><Relationship Id="rId3" Type="http://schemas.openxmlformats.org/officeDocument/2006/relationships/image" Target="../media/image9.png"/><Relationship Id="rId7" Type="http://schemas.openxmlformats.org/officeDocument/2006/relationships/hyperlink" Target="https://news.cnrs.fr/articles/new-gravitational-wave-detections-for-ligo-virgo"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hyperlink" Target="https://news.berkeley.edu/2022/06/10/astronomers-may-have-detected-a-dark-free-floating-black-hole/" TargetMode="External"/><Relationship Id="rId4" Type="http://schemas.openxmlformats.org/officeDocument/2006/relationships/image" Target="../media/image10.png"/><Relationship Id="rId9" Type="http://schemas.openxmlformats.org/officeDocument/2006/relationships/hyperlink" Target="https://science.nasa.gov/mission/hubble/"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hyperlink" Target="https://hubblesite.org/contents/articles/gravitational-lensing"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www.britannica.com/science/gravitational-lens"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026" name="Picture 2" descr="See Explanation.  Clicking on the picture will download&#10;the highest resolution version available.">
            <a:extLst>
              <a:ext uri="{FF2B5EF4-FFF2-40B4-BE49-F238E27FC236}">
                <a16:creationId xmlns:a16="http://schemas.microsoft.com/office/drawing/2014/main" id="{C32DE41B-0905-9438-8396-FB4FD5A838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3999" cy="5143500"/>
          </a:xfrm>
          <a:prstGeom prst="rect">
            <a:avLst/>
          </a:prstGeom>
          <a:noFill/>
          <a:extLst>
            <a:ext uri="{909E8E84-426E-40DD-AFC4-6F175D3DCCD1}">
              <a14:hiddenFill xmlns:a14="http://schemas.microsoft.com/office/drawing/2010/main">
                <a:solidFill>
                  <a:srgbClr val="FFFFFF"/>
                </a:solidFill>
              </a14:hiddenFill>
            </a:ext>
          </a:extLst>
        </p:spPr>
      </p:pic>
      <p:sp>
        <p:nvSpPr>
          <p:cNvPr id="134" name="Google Shape;134;p1"/>
          <p:cNvSpPr txBox="1">
            <a:spLocks noGrp="1"/>
          </p:cNvSpPr>
          <p:nvPr>
            <p:ph type="ctrTitle"/>
          </p:nvPr>
        </p:nvSpPr>
        <p:spPr>
          <a:xfrm>
            <a:off x="55561" y="230411"/>
            <a:ext cx="4649521" cy="2886276"/>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4000"/>
              <a:buNone/>
            </a:pPr>
            <a:r>
              <a:rPr lang="en" b="1" dirty="0"/>
              <a:t>Unmasking Black Holes Using AI</a:t>
            </a:r>
            <a:endParaRPr b="1" dirty="0"/>
          </a:p>
        </p:txBody>
      </p:sp>
      <p:sp>
        <p:nvSpPr>
          <p:cNvPr id="135" name="Google Shape;135;p1"/>
          <p:cNvSpPr txBox="1">
            <a:spLocks noGrp="1"/>
          </p:cNvSpPr>
          <p:nvPr>
            <p:ph type="subTitle" idx="1"/>
          </p:nvPr>
        </p:nvSpPr>
        <p:spPr>
          <a:xfrm>
            <a:off x="6618874" y="317978"/>
            <a:ext cx="2226957" cy="876548"/>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ct val="108108"/>
              <a:buNone/>
            </a:pPr>
            <a:r>
              <a:rPr lang="en" sz="1600" b="1" dirty="0"/>
              <a:t>ISP Group B: Jaime Pryor,Raymond Shao &amp; Yunki Yau</a:t>
            </a:r>
            <a:endParaRPr sz="1600" b="1" dirty="0"/>
          </a:p>
        </p:txBody>
      </p:sp>
      <p:sp>
        <p:nvSpPr>
          <p:cNvPr id="2" name="Google Shape;148;p2">
            <a:extLst>
              <a:ext uri="{FF2B5EF4-FFF2-40B4-BE49-F238E27FC236}">
                <a16:creationId xmlns:a16="http://schemas.microsoft.com/office/drawing/2014/main" id="{666E7985-38D2-00F6-D3E6-6E6B62F0C94F}"/>
              </a:ext>
            </a:extLst>
          </p:cNvPr>
          <p:cNvSpPr txBox="1"/>
          <p:nvPr/>
        </p:nvSpPr>
        <p:spPr>
          <a:xfrm>
            <a:off x="0" y="4825522"/>
            <a:ext cx="6911068" cy="307746"/>
          </a:xfrm>
          <a:prstGeom prst="rect">
            <a:avLst/>
          </a:prstGeom>
          <a:noFill/>
          <a:ln>
            <a:noFill/>
          </a:ln>
        </p:spPr>
        <p:txBody>
          <a:bodyPr spcFirstLastPara="1" wrap="square" lIns="91425" tIns="91425" rIns="91425" bIns="91425" anchor="t" anchorCtr="0">
            <a:spAutoFit/>
          </a:bodyPr>
          <a:lstStyle/>
          <a:p>
            <a:pPr marL="0" lvl="0" indent="0" rtl="0">
              <a:spcBef>
                <a:spcPts val="0"/>
              </a:spcBef>
              <a:spcAft>
                <a:spcPts val="0"/>
              </a:spcAft>
              <a:buNone/>
            </a:pPr>
            <a:r>
              <a:rPr lang="en" sz="800" dirty="0">
                <a:solidFill>
                  <a:schemeClr val="lt1"/>
                </a:solidFill>
              </a:rPr>
              <a:t>NASA Astronomy Picture of the Day March 31 2020 – The Galactic Centre from Radio to X-Ray. </a:t>
            </a:r>
            <a:r>
              <a:rPr lang="en-AU" sz="800" dirty="0">
                <a:solidFill>
                  <a:schemeClr val="lt1"/>
                </a:solidFill>
              </a:rPr>
              <a:t>https://apod.nasa.gov/apod/ap200331.html</a:t>
            </a:r>
            <a:endParaRPr sz="800"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6"/>
          <p:cNvSpPr txBox="1">
            <a:spLocks noGrp="1"/>
          </p:cNvSpPr>
          <p:nvPr>
            <p:ph type="title"/>
          </p:nvPr>
        </p:nvSpPr>
        <p:spPr>
          <a:xfrm>
            <a:off x="1297500" y="311925"/>
            <a:ext cx="7038900" cy="9141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400"/>
              <a:buNone/>
            </a:pPr>
            <a:r>
              <a:rPr lang="en" sz="3400" b="1"/>
              <a:t>The Plan</a:t>
            </a:r>
            <a:endParaRPr sz="3400" b="1"/>
          </a:p>
        </p:txBody>
      </p:sp>
      <p:sp>
        <p:nvSpPr>
          <p:cNvPr id="248" name="Google Shape;248;p6"/>
          <p:cNvSpPr txBox="1"/>
          <p:nvPr/>
        </p:nvSpPr>
        <p:spPr>
          <a:xfrm>
            <a:off x="227975" y="3765375"/>
            <a:ext cx="2824800" cy="597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800" b="1" i="0" u="none" strike="noStrike" cap="none">
                <a:solidFill>
                  <a:schemeClr val="lt1"/>
                </a:solidFill>
                <a:latin typeface="Lato"/>
                <a:ea typeface="Lato"/>
                <a:cs typeface="Lato"/>
                <a:sym typeface="Lato"/>
              </a:rPr>
              <a:t>Step 1 (Week 6 </a:t>
            </a:r>
            <a:r>
              <a:rPr lang="en" sz="1800" b="1">
                <a:solidFill>
                  <a:schemeClr val="lt1"/>
                </a:solidFill>
                <a:latin typeface="Lato"/>
                <a:ea typeface="Lato"/>
                <a:cs typeface="Lato"/>
                <a:sym typeface="Lato"/>
              </a:rPr>
              <a:t>-</a:t>
            </a:r>
            <a:r>
              <a:rPr lang="en" sz="1800" b="1" i="0" u="none" strike="noStrike" cap="none">
                <a:solidFill>
                  <a:schemeClr val="lt1"/>
                </a:solidFill>
                <a:latin typeface="Lato"/>
                <a:ea typeface="Lato"/>
                <a:cs typeface="Lato"/>
                <a:sym typeface="Lato"/>
              </a:rPr>
              <a:t> </a:t>
            </a:r>
            <a:r>
              <a:rPr lang="en" sz="1800" b="1">
                <a:solidFill>
                  <a:schemeClr val="lt1"/>
                </a:solidFill>
                <a:latin typeface="Lato"/>
                <a:ea typeface="Lato"/>
                <a:cs typeface="Lato"/>
                <a:sym typeface="Lato"/>
              </a:rPr>
              <a:t>8)</a:t>
            </a:r>
            <a:r>
              <a:rPr lang="en" sz="1800" b="1" i="0" u="none" strike="noStrike" cap="none">
                <a:solidFill>
                  <a:schemeClr val="lt1"/>
                </a:solidFill>
                <a:latin typeface="Lato"/>
                <a:ea typeface="Lato"/>
                <a:cs typeface="Lato"/>
                <a:sym typeface="Lato"/>
              </a:rPr>
              <a:t>: </a:t>
            </a:r>
            <a:endParaRPr sz="1800" b="1" i="0" u="none" strike="noStrike" cap="none">
              <a:solidFill>
                <a:schemeClr val="lt1"/>
              </a:solidFill>
              <a:latin typeface="Lato"/>
              <a:ea typeface="Lato"/>
              <a:cs typeface="Lato"/>
              <a:sym typeface="Lato"/>
            </a:endParaRPr>
          </a:p>
          <a:p>
            <a:pPr marL="0" marR="0" lvl="0" indent="0" algn="ctr" rtl="0">
              <a:lnSpc>
                <a:spcPct val="100000"/>
              </a:lnSpc>
              <a:spcBef>
                <a:spcPts val="0"/>
              </a:spcBef>
              <a:spcAft>
                <a:spcPts val="0"/>
              </a:spcAft>
              <a:buClr>
                <a:srgbClr val="000000"/>
              </a:buClr>
              <a:buSzPts val="1200"/>
              <a:buFont typeface="Arial"/>
              <a:buNone/>
            </a:pPr>
            <a:r>
              <a:rPr lang="en" sz="1200">
                <a:solidFill>
                  <a:schemeClr val="lt1"/>
                </a:solidFill>
                <a:latin typeface="Lato"/>
                <a:ea typeface="Lato"/>
                <a:cs typeface="Lato"/>
                <a:sym typeface="Lato"/>
              </a:rPr>
              <a:t>Establish a </a:t>
            </a:r>
            <a:r>
              <a:rPr lang="en" sz="1200" b="0" i="0" u="none" strike="noStrike" cap="none">
                <a:solidFill>
                  <a:schemeClr val="lt1"/>
                </a:solidFill>
                <a:latin typeface="Lato"/>
                <a:ea typeface="Lato"/>
                <a:cs typeface="Lato"/>
                <a:sym typeface="Lato"/>
              </a:rPr>
              <a:t>gravitational lensing </a:t>
            </a:r>
            <a:r>
              <a:rPr lang="en" sz="1200">
                <a:solidFill>
                  <a:schemeClr val="lt1"/>
                </a:solidFill>
                <a:latin typeface="Lato"/>
                <a:ea typeface="Lato"/>
                <a:cs typeface="Lato"/>
                <a:sym typeface="Lato"/>
              </a:rPr>
              <a:t>algorithm that can be applied to an image</a:t>
            </a:r>
            <a:endParaRPr sz="1200" b="0" i="0" u="none" strike="noStrike" cap="none">
              <a:solidFill>
                <a:schemeClr val="lt1"/>
              </a:solidFill>
              <a:latin typeface="Lato"/>
              <a:ea typeface="Lato"/>
              <a:cs typeface="Lato"/>
              <a:sym typeface="Lato"/>
            </a:endParaRPr>
          </a:p>
        </p:txBody>
      </p:sp>
      <p:pic>
        <p:nvPicPr>
          <p:cNvPr id="249" name="Google Shape;249;p6"/>
          <p:cNvPicPr preferRelativeResize="0"/>
          <p:nvPr/>
        </p:nvPicPr>
        <p:blipFill rotWithShape="1">
          <a:blip r:embed="rId3">
            <a:alphaModFix/>
          </a:blip>
          <a:srcRect/>
          <a:stretch/>
        </p:blipFill>
        <p:spPr>
          <a:xfrm>
            <a:off x="1875800" y="1430424"/>
            <a:ext cx="1457000" cy="1861213"/>
          </a:xfrm>
          <a:prstGeom prst="rect">
            <a:avLst/>
          </a:prstGeom>
          <a:noFill/>
          <a:ln>
            <a:noFill/>
          </a:ln>
        </p:spPr>
      </p:pic>
      <p:pic>
        <p:nvPicPr>
          <p:cNvPr id="250" name="Google Shape;250;p6"/>
          <p:cNvPicPr preferRelativeResize="0"/>
          <p:nvPr/>
        </p:nvPicPr>
        <p:blipFill rotWithShape="1">
          <a:blip r:embed="rId4">
            <a:alphaModFix/>
          </a:blip>
          <a:srcRect l="14125" t="4333" r="14126" b="8"/>
          <a:stretch/>
        </p:blipFill>
        <p:spPr>
          <a:xfrm>
            <a:off x="227975" y="1430436"/>
            <a:ext cx="1457000" cy="1861214"/>
          </a:xfrm>
          <a:prstGeom prst="rect">
            <a:avLst/>
          </a:prstGeom>
          <a:noFill/>
          <a:ln>
            <a:noFill/>
          </a:ln>
        </p:spPr>
      </p:pic>
      <p:sp>
        <p:nvSpPr>
          <p:cNvPr id="251" name="Google Shape;251;p6"/>
          <p:cNvSpPr txBox="1"/>
          <p:nvPr/>
        </p:nvSpPr>
        <p:spPr>
          <a:xfrm>
            <a:off x="3799885" y="3717264"/>
            <a:ext cx="2536500" cy="21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800" b="1" i="0" u="none" strike="noStrike" cap="none">
                <a:solidFill>
                  <a:schemeClr val="lt1"/>
                </a:solidFill>
                <a:latin typeface="Lato"/>
                <a:ea typeface="Lato"/>
                <a:cs typeface="Lato"/>
                <a:sym typeface="Lato"/>
              </a:rPr>
              <a:t>Step 2 (Week 9 </a:t>
            </a:r>
            <a:r>
              <a:rPr lang="en" sz="1800" b="1">
                <a:solidFill>
                  <a:schemeClr val="lt1"/>
                </a:solidFill>
                <a:latin typeface="Lato"/>
                <a:ea typeface="Lato"/>
                <a:cs typeface="Lato"/>
                <a:sym typeface="Lato"/>
              </a:rPr>
              <a:t>-</a:t>
            </a:r>
            <a:r>
              <a:rPr lang="en" sz="1800" b="1" i="0" u="none" strike="noStrike" cap="none">
                <a:solidFill>
                  <a:schemeClr val="lt1"/>
                </a:solidFill>
                <a:latin typeface="Lato"/>
                <a:ea typeface="Lato"/>
                <a:cs typeface="Lato"/>
                <a:sym typeface="Lato"/>
              </a:rPr>
              <a:t> 11): </a:t>
            </a:r>
            <a:endParaRPr sz="1800" b="1" i="0" u="none" strike="noStrike" cap="none">
              <a:solidFill>
                <a:schemeClr val="lt1"/>
              </a:solidFill>
              <a:latin typeface="Lato"/>
              <a:ea typeface="Lato"/>
              <a:cs typeface="Lato"/>
              <a:sym typeface="Lato"/>
            </a:endParaRPr>
          </a:p>
          <a:p>
            <a:pPr marL="0" marR="0" lvl="0" indent="0" algn="ctr" rtl="0">
              <a:lnSpc>
                <a:spcPct val="100000"/>
              </a:lnSpc>
              <a:spcBef>
                <a:spcPts val="0"/>
              </a:spcBef>
              <a:spcAft>
                <a:spcPts val="0"/>
              </a:spcAft>
              <a:buClr>
                <a:srgbClr val="000000"/>
              </a:buClr>
              <a:buSzPts val="1200"/>
              <a:buFont typeface="Arial"/>
              <a:buNone/>
            </a:pPr>
            <a:r>
              <a:rPr lang="en" sz="1200">
                <a:solidFill>
                  <a:schemeClr val="lt1"/>
                </a:solidFill>
                <a:latin typeface="Lato"/>
                <a:ea typeface="Lato"/>
                <a:cs typeface="Lato"/>
                <a:sym typeface="Lato"/>
              </a:rPr>
              <a:t>Research, obtain and process  appropriate (real or simulated) telescope images to which we can apply our model </a:t>
            </a:r>
            <a:endParaRPr sz="800" b="0" i="0" u="none" strike="noStrike" cap="none">
              <a:solidFill>
                <a:schemeClr val="lt1"/>
              </a:solidFill>
              <a:latin typeface="Lato"/>
              <a:ea typeface="Lato"/>
              <a:cs typeface="Lato"/>
              <a:sym typeface="Lato"/>
            </a:endParaRPr>
          </a:p>
        </p:txBody>
      </p:sp>
      <p:grpSp>
        <p:nvGrpSpPr>
          <p:cNvPr id="252" name="Google Shape;252;p6"/>
          <p:cNvGrpSpPr/>
          <p:nvPr/>
        </p:nvGrpSpPr>
        <p:grpSpPr>
          <a:xfrm>
            <a:off x="4145120" y="1430414"/>
            <a:ext cx="1867015" cy="1861241"/>
            <a:chOff x="2325050" y="687800"/>
            <a:chExt cx="4081800" cy="4246500"/>
          </a:xfrm>
        </p:grpSpPr>
        <p:sp>
          <p:nvSpPr>
            <p:cNvPr id="253" name="Google Shape;253;p6"/>
            <p:cNvSpPr/>
            <p:nvPr/>
          </p:nvSpPr>
          <p:spPr>
            <a:xfrm>
              <a:off x="2325050" y="687800"/>
              <a:ext cx="4081800" cy="42465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pic>
          <p:nvPicPr>
            <p:cNvPr id="254" name="Google Shape;254;p6"/>
            <p:cNvPicPr preferRelativeResize="0"/>
            <p:nvPr/>
          </p:nvPicPr>
          <p:blipFill rotWithShape="1">
            <a:blip r:embed="rId5">
              <a:alphaModFix/>
            </a:blip>
            <a:srcRect/>
            <a:stretch/>
          </p:blipFill>
          <p:spPr>
            <a:xfrm>
              <a:off x="2379775" y="747625"/>
              <a:ext cx="3967350" cy="4101650"/>
            </a:xfrm>
            <a:prstGeom prst="rect">
              <a:avLst/>
            </a:prstGeom>
            <a:noFill/>
            <a:ln>
              <a:noFill/>
            </a:ln>
          </p:spPr>
        </p:pic>
      </p:grpSp>
      <p:sp>
        <p:nvSpPr>
          <p:cNvPr id="255" name="Google Shape;255;p6"/>
          <p:cNvSpPr txBox="1"/>
          <p:nvPr/>
        </p:nvSpPr>
        <p:spPr>
          <a:xfrm>
            <a:off x="6824422" y="3473513"/>
            <a:ext cx="2012700" cy="226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800" b="1" i="0" u="none" strike="noStrike" cap="none">
                <a:solidFill>
                  <a:schemeClr val="lt1"/>
                </a:solidFill>
                <a:latin typeface="Lato"/>
                <a:ea typeface="Lato"/>
                <a:cs typeface="Lato"/>
                <a:sym typeface="Lato"/>
              </a:rPr>
              <a:t>Step 3 </a:t>
            </a:r>
            <a:r>
              <a:rPr lang="en" sz="1800" b="1">
                <a:solidFill>
                  <a:schemeClr val="lt1"/>
                </a:solidFill>
                <a:latin typeface="Lato"/>
                <a:ea typeface="Lato"/>
                <a:cs typeface="Lato"/>
                <a:sym typeface="Lato"/>
              </a:rPr>
              <a:t>(Week 12 &amp; beyond)</a:t>
            </a:r>
            <a:r>
              <a:rPr lang="en" sz="1800" b="1" i="0" u="none" strike="noStrike" cap="none">
                <a:solidFill>
                  <a:schemeClr val="lt1"/>
                </a:solidFill>
                <a:latin typeface="Lato"/>
                <a:ea typeface="Lato"/>
                <a:cs typeface="Lato"/>
                <a:sym typeface="Lato"/>
              </a:rPr>
              <a:t>: </a:t>
            </a:r>
            <a:endParaRPr sz="1800" b="1" i="0" u="none" strike="noStrike" cap="none">
              <a:solidFill>
                <a:schemeClr val="lt1"/>
              </a:solidFill>
              <a:latin typeface="Lato"/>
              <a:ea typeface="Lato"/>
              <a:cs typeface="Lato"/>
              <a:sym typeface="Lato"/>
            </a:endParaRPr>
          </a:p>
          <a:p>
            <a:pPr marL="0" marR="0" lvl="0" indent="0" algn="ctr" rtl="0">
              <a:lnSpc>
                <a:spcPct val="100000"/>
              </a:lnSpc>
              <a:spcBef>
                <a:spcPts val="0"/>
              </a:spcBef>
              <a:spcAft>
                <a:spcPts val="0"/>
              </a:spcAft>
              <a:buClr>
                <a:srgbClr val="000000"/>
              </a:buClr>
              <a:buSzPts val="1200"/>
              <a:buFont typeface="Arial"/>
              <a:buNone/>
            </a:pPr>
            <a:r>
              <a:rPr lang="en" sz="1200">
                <a:solidFill>
                  <a:schemeClr val="lt1"/>
                </a:solidFill>
                <a:latin typeface="Lato"/>
                <a:ea typeface="Lato"/>
                <a:cs typeface="Lato"/>
                <a:sym typeface="Lato"/>
              </a:rPr>
              <a:t>Perform testing of our</a:t>
            </a:r>
            <a:r>
              <a:rPr lang="en" sz="1200" b="0" i="0" u="none" strike="noStrike" cap="none">
                <a:solidFill>
                  <a:schemeClr val="lt1"/>
                </a:solidFill>
                <a:latin typeface="Lato"/>
                <a:ea typeface="Lato"/>
                <a:cs typeface="Lato"/>
                <a:sym typeface="Lato"/>
              </a:rPr>
              <a:t> model </a:t>
            </a:r>
            <a:r>
              <a:rPr lang="en" sz="1200">
                <a:solidFill>
                  <a:schemeClr val="lt1"/>
                </a:solidFill>
                <a:latin typeface="Lato"/>
                <a:ea typeface="Lato"/>
                <a:cs typeface="Lato"/>
                <a:sym typeface="Lato"/>
              </a:rPr>
              <a:t>on telescope images to build an AI training dataset</a:t>
            </a:r>
            <a:endParaRPr sz="1200" b="0" i="0" u="none" strike="noStrike" cap="none">
              <a:solidFill>
                <a:schemeClr val="lt1"/>
              </a:solidFill>
              <a:latin typeface="Lato"/>
              <a:ea typeface="Lato"/>
              <a:cs typeface="Lato"/>
              <a:sym typeface="Lato"/>
            </a:endParaRPr>
          </a:p>
        </p:txBody>
      </p:sp>
      <p:cxnSp>
        <p:nvCxnSpPr>
          <p:cNvPr id="256" name="Google Shape;256;p6"/>
          <p:cNvCxnSpPr/>
          <p:nvPr/>
        </p:nvCxnSpPr>
        <p:spPr>
          <a:xfrm rot="10800000" flipH="1">
            <a:off x="3133988" y="3939975"/>
            <a:ext cx="411000" cy="15000"/>
          </a:xfrm>
          <a:prstGeom prst="straightConnector1">
            <a:avLst/>
          </a:prstGeom>
          <a:noFill/>
          <a:ln w="38100" cap="flat" cmpd="sng">
            <a:solidFill>
              <a:srgbClr val="EFEFEF"/>
            </a:solidFill>
            <a:prstDash val="solid"/>
            <a:round/>
            <a:headEnd type="none" w="sm" len="sm"/>
            <a:tailEnd type="triangle" w="med" len="med"/>
          </a:ln>
        </p:spPr>
      </p:cxnSp>
      <p:cxnSp>
        <p:nvCxnSpPr>
          <p:cNvPr id="257" name="Google Shape;257;p6"/>
          <p:cNvCxnSpPr/>
          <p:nvPr/>
        </p:nvCxnSpPr>
        <p:spPr>
          <a:xfrm rot="10800000" flipH="1">
            <a:off x="6336375" y="4005588"/>
            <a:ext cx="411000" cy="15000"/>
          </a:xfrm>
          <a:prstGeom prst="straightConnector1">
            <a:avLst/>
          </a:prstGeom>
          <a:noFill/>
          <a:ln w="38100" cap="flat" cmpd="sng">
            <a:solidFill>
              <a:srgbClr val="EFEFEF"/>
            </a:solidFill>
            <a:prstDash val="solid"/>
            <a:round/>
            <a:headEnd type="none" w="sm" len="sm"/>
            <a:tailEnd type="triangle" w="med" len="med"/>
          </a:ln>
        </p:spPr>
      </p:cxnSp>
      <p:pic>
        <p:nvPicPr>
          <p:cNvPr id="258" name="Google Shape;258;p6"/>
          <p:cNvPicPr preferRelativeResize="0"/>
          <p:nvPr/>
        </p:nvPicPr>
        <p:blipFill>
          <a:blip r:embed="rId6">
            <a:alphaModFix/>
          </a:blip>
          <a:stretch>
            <a:fillRect/>
          </a:stretch>
        </p:blipFill>
        <p:spPr>
          <a:xfrm>
            <a:off x="6495975" y="1391838"/>
            <a:ext cx="2536499" cy="1426781"/>
          </a:xfrm>
          <a:prstGeom prst="rect">
            <a:avLst/>
          </a:prstGeom>
          <a:noFill/>
          <a:ln>
            <a:noFill/>
          </a:ln>
        </p:spPr>
      </p:pic>
      <p:sp>
        <p:nvSpPr>
          <p:cNvPr id="259" name="Google Shape;259;p6"/>
          <p:cNvSpPr txBox="1"/>
          <p:nvPr/>
        </p:nvSpPr>
        <p:spPr>
          <a:xfrm>
            <a:off x="6495975" y="2765475"/>
            <a:ext cx="2536500" cy="461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600" i="1">
                <a:solidFill>
                  <a:srgbClr val="FCFCFC"/>
                </a:solidFill>
                <a:latin typeface="Roboto"/>
                <a:ea typeface="Roboto"/>
                <a:cs typeface="Roboto"/>
                <a:sym typeface="Roboto"/>
              </a:rPr>
              <a:t>VR Galactic Centre, Christopher Russell, University of Delaware &amp; Catholic University of America. https://www.nas.nasa.gov/SC21/research/project30.html</a:t>
            </a:r>
            <a:endParaRPr sz="600">
              <a:solidFill>
                <a:srgbClr val="FCFCFC"/>
              </a:solidFill>
              <a:latin typeface="Lato"/>
              <a:ea typeface="Lato"/>
              <a:cs typeface="Lato"/>
              <a:sym typeface="Lato"/>
            </a:endParaRPr>
          </a:p>
        </p:txBody>
      </p:sp>
      <p:sp>
        <p:nvSpPr>
          <p:cNvPr id="260" name="Google Shape;260;p6"/>
          <p:cNvSpPr txBox="1"/>
          <p:nvPr/>
        </p:nvSpPr>
        <p:spPr>
          <a:xfrm>
            <a:off x="4145150" y="3227175"/>
            <a:ext cx="1866900" cy="3693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600" i="1" dirty="0">
                <a:solidFill>
                  <a:srgbClr val="FCFCFC"/>
                </a:solidFill>
                <a:latin typeface="Roboto"/>
                <a:ea typeface="Roboto"/>
                <a:cs typeface="Roboto"/>
                <a:sym typeface="Roboto"/>
              </a:rPr>
              <a:t>DP0.2 Simulation of a Rubin Observator Image - Provided by David Sweeney, USYD</a:t>
            </a:r>
            <a:endParaRPr sz="600" dirty="0">
              <a:solidFill>
                <a:srgbClr val="FCFCFC"/>
              </a:solidFill>
              <a:latin typeface="Lato"/>
              <a:ea typeface="Lato"/>
              <a:cs typeface="Lato"/>
              <a:sym typeface="Lato"/>
            </a:endParaRPr>
          </a:p>
        </p:txBody>
      </p:sp>
      <p:sp>
        <p:nvSpPr>
          <p:cNvPr id="261" name="Google Shape;261;p6"/>
          <p:cNvSpPr txBox="1"/>
          <p:nvPr/>
        </p:nvSpPr>
        <p:spPr>
          <a:xfrm>
            <a:off x="227975" y="3227175"/>
            <a:ext cx="3104700" cy="3693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600" i="1">
                <a:solidFill>
                  <a:srgbClr val="FCFCFC"/>
                </a:solidFill>
                <a:latin typeface="Roboto"/>
                <a:ea typeface="Roboto"/>
                <a:cs typeface="Roboto"/>
                <a:sym typeface="Roboto"/>
              </a:rPr>
              <a:t>Gravitational lensing effect  on a picture of  Prof. Mike Hudson, University of Waterloo, https://uwaterloo.ca/scholar/mjhudson</a:t>
            </a:r>
            <a:endParaRPr sz="600">
              <a:solidFill>
                <a:srgbClr val="FCFCFC"/>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13"/>
          <p:cNvSpPr txBox="1">
            <a:spLocks noGrp="1"/>
          </p:cNvSpPr>
          <p:nvPr>
            <p:ph type="title"/>
          </p:nvPr>
        </p:nvSpPr>
        <p:spPr>
          <a:xfrm>
            <a:off x="848926" y="1873310"/>
            <a:ext cx="1747624" cy="1853301"/>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400"/>
              <a:buNone/>
            </a:pPr>
            <a:r>
              <a:rPr lang="en" b="1"/>
              <a:t>Thank you for listening!</a:t>
            </a:r>
            <a:endParaRPr/>
          </a:p>
        </p:txBody>
      </p:sp>
      <p:pic>
        <p:nvPicPr>
          <p:cNvPr id="267" name="Google Shape;267;p13"/>
          <p:cNvPicPr preferRelativeResize="0"/>
          <p:nvPr/>
        </p:nvPicPr>
        <p:blipFill rotWithShape="1">
          <a:blip r:embed="rId3">
            <a:alphaModFix/>
          </a:blip>
          <a:srcRect/>
          <a:stretch/>
        </p:blipFill>
        <p:spPr>
          <a:xfrm>
            <a:off x="2928290" y="0"/>
            <a:ext cx="6215710" cy="5143500"/>
          </a:xfrm>
          <a:prstGeom prst="rect">
            <a:avLst/>
          </a:prstGeom>
          <a:noFill/>
          <a:ln>
            <a:noFill/>
          </a:ln>
        </p:spPr>
      </p:pic>
      <p:sp>
        <p:nvSpPr>
          <p:cNvPr id="268" name="Google Shape;268;p13"/>
          <p:cNvSpPr txBox="1"/>
          <p:nvPr/>
        </p:nvSpPr>
        <p:spPr>
          <a:xfrm>
            <a:off x="4952879" y="4670756"/>
            <a:ext cx="4191121" cy="40011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Arial"/>
                <a:ea typeface="Arial"/>
                <a:cs typeface="Arial"/>
                <a:sym typeface="Arial"/>
              </a:rPr>
              <a:t>Optical/IR imaging of Supernova SN 1987A. NASA/ESA/STSci. https://chandra.harvard.edu/photo/2024/25th/more.html</a:t>
            </a:r>
            <a:endParaRPr sz="1000" b="0" i="0" u="none" strike="noStrike" cap="none">
              <a:solidFill>
                <a:srgbClr val="FFFFFF"/>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14"/>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400"/>
              <a:buNone/>
            </a:pPr>
            <a:r>
              <a:rPr lang="en"/>
              <a:t>Bibliography:</a:t>
            </a:r>
            <a:endParaRPr/>
          </a:p>
        </p:txBody>
      </p:sp>
      <p:sp>
        <p:nvSpPr>
          <p:cNvPr id="274" name="Google Shape;274;p14"/>
          <p:cNvSpPr txBox="1">
            <a:spLocks noGrp="1"/>
          </p:cNvSpPr>
          <p:nvPr>
            <p:ph type="body" idx="1"/>
          </p:nvPr>
        </p:nvSpPr>
        <p:spPr>
          <a:xfrm>
            <a:off x="1297500" y="949450"/>
            <a:ext cx="6058521" cy="3529200"/>
          </a:xfrm>
          <a:prstGeom prst="rect">
            <a:avLst/>
          </a:prstGeom>
          <a:noFill/>
          <a:ln>
            <a:noFill/>
          </a:ln>
        </p:spPr>
        <p:txBody>
          <a:bodyPr spcFirstLastPara="1" wrap="square" lIns="91425" tIns="91425" rIns="91425" bIns="91425" anchor="t" anchorCtr="0">
            <a:noAutofit/>
          </a:bodyPr>
          <a:lstStyle/>
          <a:p>
            <a:pPr marL="457200" lvl="0" indent="-311150" algn="just" rtl="0">
              <a:lnSpc>
                <a:spcPct val="115000"/>
              </a:lnSpc>
              <a:spcBef>
                <a:spcPts val="0"/>
              </a:spcBef>
              <a:spcAft>
                <a:spcPts val="0"/>
              </a:spcAft>
              <a:buSzPts val="1300"/>
              <a:buAutoNum type="arabicPeriod"/>
            </a:pPr>
            <a:r>
              <a:rPr lang="en-US" sz="1000" b="0" i="0" dirty="0">
                <a:solidFill>
                  <a:schemeClr val="bg1"/>
                </a:solidFill>
                <a:effectLst/>
                <a:latin typeface="+mn-lt"/>
              </a:rPr>
              <a:t>Xia, Heming, et al. "Improved deep learning techniques in gravitational-wave data analysis." </a:t>
            </a:r>
            <a:r>
              <a:rPr lang="en-US" sz="1000" b="0" i="1" dirty="0">
                <a:solidFill>
                  <a:schemeClr val="bg1"/>
                </a:solidFill>
                <a:effectLst/>
                <a:latin typeface="+mn-lt"/>
              </a:rPr>
              <a:t>Physical Review D</a:t>
            </a:r>
            <a:r>
              <a:rPr lang="en-US" sz="1000" b="0" i="0" dirty="0">
                <a:solidFill>
                  <a:schemeClr val="bg1"/>
                </a:solidFill>
                <a:effectLst/>
                <a:latin typeface="+mn-lt"/>
              </a:rPr>
              <a:t> 103.2 (2021): 024040.</a:t>
            </a:r>
            <a:r>
              <a:rPr lang="en" sz="1000" u="sng" dirty="0">
                <a:solidFill>
                  <a:schemeClr val="bg1"/>
                </a:solidFill>
                <a:latin typeface="+mn-lt"/>
              </a:rPr>
              <a:t> </a:t>
            </a:r>
            <a:endParaRPr lang="en" sz="1000" u="sng" dirty="0">
              <a:solidFill>
                <a:schemeClr val="bg1"/>
              </a:solidFill>
              <a:latin typeface="+mn-lt"/>
              <a:hlinkClick r:id="rId3">
                <a:extLst>
                  <a:ext uri="{A12FA001-AC4F-418D-AE19-62706E023703}">
                    <ahyp:hlinkClr xmlns:ahyp="http://schemas.microsoft.com/office/drawing/2018/hyperlinkcolor" val="tx"/>
                  </a:ext>
                </a:extLst>
              </a:hlinkClick>
            </a:endParaRPr>
          </a:p>
          <a:p>
            <a:pPr marL="457200" lvl="0" indent="-311150" algn="just" rtl="0">
              <a:lnSpc>
                <a:spcPct val="115000"/>
              </a:lnSpc>
              <a:spcBef>
                <a:spcPts val="0"/>
              </a:spcBef>
              <a:spcAft>
                <a:spcPts val="0"/>
              </a:spcAft>
              <a:buSzPts val="1300"/>
              <a:buAutoNum type="arabicPeriod"/>
            </a:pPr>
            <a:r>
              <a:rPr lang="en-AU" sz="1000" b="0" i="0" dirty="0" err="1">
                <a:solidFill>
                  <a:schemeClr val="bg1"/>
                </a:solidFill>
                <a:effectLst/>
                <a:latin typeface="+mn-lt"/>
              </a:rPr>
              <a:t>Hezaveh</a:t>
            </a:r>
            <a:r>
              <a:rPr lang="en-AU" sz="1000" b="0" i="0" dirty="0">
                <a:solidFill>
                  <a:schemeClr val="bg1"/>
                </a:solidFill>
                <a:effectLst/>
                <a:latin typeface="+mn-lt"/>
              </a:rPr>
              <a:t>, Yashar D., Laurence Perreault Levasseur, and Philip J. Marshall. "Fast automated analysis of strong gravitational lenses with convolutional neural networks." </a:t>
            </a:r>
            <a:r>
              <a:rPr lang="en-AU" sz="1000" b="0" i="1" dirty="0">
                <a:solidFill>
                  <a:schemeClr val="bg1"/>
                </a:solidFill>
                <a:effectLst/>
                <a:latin typeface="+mn-lt"/>
              </a:rPr>
              <a:t>Nature</a:t>
            </a:r>
            <a:r>
              <a:rPr lang="en-AU" sz="1000" b="0" i="0" dirty="0">
                <a:solidFill>
                  <a:schemeClr val="bg1"/>
                </a:solidFill>
                <a:effectLst/>
                <a:latin typeface="+mn-lt"/>
              </a:rPr>
              <a:t> 548.7669 (2017): 555-557.</a:t>
            </a:r>
            <a:endParaRPr lang="en-AU" sz="1000" dirty="0">
              <a:solidFill>
                <a:schemeClr val="bg1"/>
              </a:solidFill>
              <a:latin typeface="+mn-lt"/>
            </a:endParaRPr>
          </a:p>
          <a:p>
            <a:pPr marL="457200" lvl="0" indent="-311150" algn="just" rtl="0">
              <a:lnSpc>
                <a:spcPct val="115000"/>
              </a:lnSpc>
              <a:spcBef>
                <a:spcPts val="0"/>
              </a:spcBef>
              <a:spcAft>
                <a:spcPts val="0"/>
              </a:spcAft>
              <a:buSzPts val="1300"/>
              <a:buAutoNum type="arabicPeriod"/>
            </a:pPr>
            <a:r>
              <a:rPr lang="en-US" sz="1000" b="0" i="0" dirty="0">
                <a:solidFill>
                  <a:schemeClr val="bg1"/>
                </a:solidFill>
                <a:effectLst/>
                <a:latin typeface="+mn-lt"/>
              </a:rPr>
              <a:t>Caltech. “What Are Gravitational Waves?” </a:t>
            </a:r>
            <a:r>
              <a:rPr lang="en-US" sz="1000" b="0" i="1" dirty="0">
                <a:solidFill>
                  <a:schemeClr val="bg1"/>
                </a:solidFill>
                <a:effectLst/>
                <a:latin typeface="+mn-lt"/>
              </a:rPr>
              <a:t>LIGO Lab, </a:t>
            </a:r>
            <a:r>
              <a:rPr lang="en-US" sz="1000" b="0" dirty="0">
                <a:solidFill>
                  <a:schemeClr val="bg1"/>
                </a:solidFill>
                <a:effectLst/>
                <a:latin typeface="+mn-lt"/>
              </a:rPr>
              <a:t>undated,</a:t>
            </a:r>
            <a:r>
              <a:rPr lang="en-US" sz="1000" b="0" i="1" dirty="0">
                <a:solidFill>
                  <a:schemeClr val="bg1"/>
                </a:solidFill>
                <a:effectLst/>
                <a:latin typeface="+mn-lt"/>
              </a:rPr>
              <a:t> </a:t>
            </a:r>
            <a:r>
              <a:rPr lang="en-US" sz="1000" b="0" i="0" dirty="0">
                <a:solidFill>
                  <a:schemeClr val="bg1"/>
                </a:solidFill>
                <a:effectLst/>
                <a:latin typeface="+mn-lt"/>
              </a:rPr>
              <a:t> </a:t>
            </a:r>
            <a:r>
              <a:rPr lang="en-US" sz="1000" b="0" i="0" dirty="0">
                <a:solidFill>
                  <a:schemeClr val="bg1"/>
                </a:solidFill>
                <a:effectLst/>
                <a:latin typeface="+mn-lt"/>
                <a:hlinkClick r:id="rId4"/>
              </a:rPr>
              <a:t>www.ligo.caltech.edu/page/what-are-gw#:~:text=The%20strongest%20gravitational%20waves%20are</a:t>
            </a:r>
            <a:r>
              <a:rPr lang="en-US" sz="1000" b="0" i="0" dirty="0">
                <a:solidFill>
                  <a:schemeClr val="bg1"/>
                </a:solidFill>
                <a:effectLst/>
                <a:latin typeface="+mn-lt"/>
              </a:rPr>
              <a:t>. Accessed 29 Aug. 2024.</a:t>
            </a:r>
            <a:endParaRPr lang="en-US" sz="1000" dirty="0">
              <a:solidFill>
                <a:schemeClr val="bg1"/>
              </a:solidFill>
              <a:latin typeface="+mn-lt"/>
            </a:endParaRPr>
          </a:p>
          <a:p>
            <a:pPr marL="457200" lvl="0" indent="-311150" algn="just" rtl="0">
              <a:lnSpc>
                <a:spcPct val="115000"/>
              </a:lnSpc>
              <a:spcBef>
                <a:spcPts val="0"/>
              </a:spcBef>
              <a:spcAft>
                <a:spcPts val="0"/>
              </a:spcAft>
              <a:buSzPts val="1300"/>
              <a:buAutoNum type="arabicPeriod"/>
            </a:pPr>
            <a:r>
              <a:rPr lang="en-US" sz="1000" dirty="0">
                <a:solidFill>
                  <a:schemeClr val="bg1"/>
                </a:solidFill>
                <a:latin typeface="+mn-lt"/>
              </a:rPr>
              <a:t>Lea, Robert</a:t>
            </a:r>
            <a:r>
              <a:rPr lang="en-US" sz="1000" b="0" i="0" dirty="0">
                <a:solidFill>
                  <a:schemeClr val="bg1"/>
                </a:solidFill>
                <a:effectLst/>
                <a:latin typeface="+mn-lt"/>
              </a:rPr>
              <a:t>. “Colliding Black Holes </a:t>
            </a:r>
            <a:r>
              <a:rPr lang="en-US" sz="1000" dirty="0">
                <a:solidFill>
                  <a:schemeClr val="bg1"/>
                </a:solidFill>
                <a:latin typeface="+mn-lt"/>
              </a:rPr>
              <a:t>‘</a:t>
            </a:r>
            <a:r>
              <a:rPr lang="en-US" sz="1000" b="0" i="0" dirty="0">
                <a:solidFill>
                  <a:schemeClr val="bg1"/>
                </a:solidFill>
                <a:effectLst/>
                <a:latin typeface="+mn-lt"/>
              </a:rPr>
              <a:t>Ring’ across Space-Time with Gravitational Wave Ripples.” </a:t>
            </a:r>
            <a:r>
              <a:rPr lang="en-US" sz="1000" b="0" i="1" dirty="0">
                <a:solidFill>
                  <a:schemeClr val="bg1"/>
                </a:solidFill>
                <a:effectLst/>
                <a:latin typeface="+mn-lt"/>
              </a:rPr>
              <a:t>Space.com</a:t>
            </a:r>
            <a:r>
              <a:rPr lang="en-US" sz="1000" b="0" i="0" dirty="0">
                <a:solidFill>
                  <a:schemeClr val="bg1"/>
                </a:solidFill>
                <a:effectLst/>
                <a:latin typeface="+mn-lt"/>
              </a:rPr>
              <a:t>, 21 Feb. 2023, </a:t>
            </a:r>
            <a:r>
              <a:rPr lang="en-US" sz="1000" b="0" i="0" dirty="0">
                <a:solidFill>
                  <a:schemeClr val="bg1"/>
                </a:solidFill>
                <a:effectLst/>
                <a:latin typeface="+mn-lt"/>
                <a:hlinkClick r:id="rId5"/>
              </a:rPr>
              <a:t>www.space.com/black-hole-collisions-spacetime-ring-non-linear-effects</a:t>
            </a:r>
            <a:r>
              <a:rPr lang="en-US" sz="1000" b="0" i="0" dirty="0">
                <a:solidFill>
                  <a:schemeClr val="bg1"/>
                </a:solidFill>
                <a:effectLst/>
                <a:latin typeface="+mn-lt"/>
              </a:rPr>
              <a:t>. Accessed 29 Aug. 2024.</a:t>
            </a:r>
          </a:p>
          <a:p>
            <a:pPr marL="457200" lvl="0" indent="-311150" algn="just" rtl="0">
              <a:lnSpc>
                <a:spcPct val="115000"/>
              </a:lnSpc>
              <a:spcBef>
                <a:spcPts val="0"/>
              </a:spcBef>
              <a:spcAft>
                <a:spcPts val="0"/>
              </a:spcAft>
              <a:buSzPts val="1300"/>
              <a:buAutoNum type="arabicPeriod"/>
            </a:pPr>
            <a:r>
              <a:rPr lang="en-US" sz="1000" b="0" i="0" dirty="0">
                <a:solidFill>
                  <a:schemeClr val="bg1"/>
                </a:solidFill>
                <a:effectLst/>
                <a:latin typeface="+mn-lt"/>
              </a:rPr>
              <a:t>Sweeney, David, et al. "The Galactic underworld: the spatial distribution of compact remnants." </a:t>
            </a:r>
            <a:r>
              <a:rPr lang="en-US" sz="1000" b="0" i="1" dirty="0">
                <a:solidFill>
                  <a:schemeClr val="bg1"/>
                </a:solidFill>
                <a:effectLst/>
                <a:latin typeface="+mn-lt"/>
              </a:rPr>
              <a:t>Monthly Notices of the Royal Astronomical Society</a:t>
            </a:r>
            <a:r>
              <a:rPr lang="en-US" sz="1000" b="0" i="0" dirty="0">
                <a:solidFill>
                  <a:schemeClr val="bg1"/>
                </a:solidFill>
                <a:effectLst/>
                <a:latin typeface="+mn-lt"/>
              </a:rPr>
              <a:t> 516.4 (2022): 4971-4979.</a:t>
            </a:r>
          </a:p>
          <a:p>
            <a:pPr marL="457200" lvl="0" indent="-311150" algn="just" rtl="0">
              <a:lnSpc>
                <a:spcPct val="115000"/>
              </a:lnSpc>
              <a:spcBef>
                <a:spcPts val="0"/>
              </a:spcBef>
              <a:spcAft>
                <a:spcPts val="0"/>
              </a:spcAft>
              <a:buSzPts val="1300"/>
              <a:buAutoNum type="arabicPeriod"/>
            </a:pPr>
            <a:r>
              <a:rPr lang="en-US" sz="1000" b="0" i="0" dirty="0">
                <a:solidFill>
                  <a:schemeClr val="bg1"/>
                </a:solidFill>
                <a:effectLst/>
                <a:latin typeface="+mn-lt"/>
              </a:rPr>
              <a:t>Sweeney, David, et al. "Observing the galactic underworld: predicting photometry and astrometry from compact remnant microlensing events." </a:t>
            </a:r>
            <a:r>
              <a:rPr lang="en-US" sz="1000" b="0" i="1" dirty="0">
                <a:solidFill>
                  <a:schemeClr val="bg1"/>
                </a:solidFill>
                <a:effectLst/>
                <a:latin typeface="+mn-lt"/>
              </a:rPr>
              <a:t>Monthly Notices of the Royal Astronomical Society</a:t>
            </a:r>
            <a:r>
              <a:rPr lang="en-US" sz="1000" b="0" i="0" dirty="0">
                <a:solidFill>
                  <a:schemeClr val="bg1"/>
                </a:solidFill>
                <a:effectLst/>
                <a:latin typeface="+mn-lt"/>
              </a:rPr>
              <a:t> 531.2 (2024): 2433-2447. </a:t>
            </a:r>
          </a:p>
          <a:p>
            <a:pPr marL="457200" lvl="0" indent="-311150" algn="just" rtl="0">
              <a:lnSpc>
                <a:spcPct val="115000"/>
              </a:lnSpc>
              <a:spcBef>
                <a:spcPts val="0"/>
              </a:spcBef>
              <a:spcAft>
                <a:spcPts val="0"/>
              </a:spcAft>
              <a:buSzPts val="1300"/>
              <a:buAutoNum type="arabicPeriod"/>
            </a:pPr>
            <a:r>
              <a:rPr lang="en-US" sz="1000" b="0" i="0" dirty="0">
                <a:solidFill>
                  <a:schemeClr val="bg1"/>
                </a:solidFill>
                <a:effectLst/>
                <a:latin typeface="+mn-lt"/>
              </a:rPr>
              <a:t>Sahu, Kailash C., et al. "An isolated stellar-mass black hole detected through astrometric microlensing." </a:t>
            </a:r>
            <a:r>
              <a:rPr lang="en-US" sz="1000" b="0" i="1" dirty="0">
                <a:solidFill>
                  <a:schemeClr val="bg1"/>
                </a:solidFill>
                <a:effectLst/>
                <a:latin typeface="+mn-lt"/>
              </a:rPr>
              <a:t>The Astrophysical Journal</a:t>
            </a:r>
            <a:r>
              <a:rPr lang="en-US" sz="1000" b="0" i="0" dirty="0">
                <a:solidFill>
                  <a:schemeClr val="bg1"/>
                </a:solidFill>
                <a:effectLst/>
                <a:latin typeface="+mn-lt"/>
              </a:rPr>
              <a:t> 933.1 (2022): 83.</a:t>
            </a:r>
          </a:p>
          <a:p>
            <a:pPr marL="457200" lvl="0" indent="-311150" algn="just" rtl="0">
              <a:lnSpc>
                <a:spcPct val="115000"/>
              </a:lnSpc>
              <a:spcBef>
                <a:spcPts val="0"/>
              </a:spcBef>
              <a:spcAft>
                <a:spcPts val="0"/>
              </a:spcAft>
              <a:buSzPts val="1300"/>
              <a:buAutoNum type="arabicPeriod"/>
            </a:pPr>
            <a:r>
              <a:rPr lang="en-US" sz="1000" b="0" i="0" dirty="0">
                <a:solidFill>
                  <a:schemeClr val="bg1"/>
                </a:solidFill>
                <a:effectLst/>
                <a:latin typeface="+mn-lt"/>
              </a:rPr>
              <a:t>Lam, Casey Y., et al. "An isolated mass-gap black hole or neutron star detected with astrometric microlensing." </a:t>
            </a:r>
            <a:r>
              <a:rPr lang="en-US" sz="1000" b="0" i="1" dirty="0">
                <a:solidFill>
                  <a:schemeClr val="bg1"/>
                </a:solidFill>
                <a:effectLst/>
                <a:latin typeface="+mn-lt"/>
              </a:rPr>
              <a:t>The Astrophysical Journal Letters</a:t>
            </a:r>
            <a:r>
              <a:rPr lang="en-US" sz="1000" b="0" i="0" dirty="0">
                <a:solidFill>
                  <a:schemeClr val="bg1"/>
                </a:solidFill>
                <a:effectLst/>
                <a:latin typeface="+mn-lt"/>
              </a:rPr>
              <a:t> 933.1 (2022): L23.</a:t>
            </a:r>
          </a:p>
          <a:p>
            <a:pPr marL="457200" lvl="0" indent="-311150" algn="just" rtl="0">
              <a:lnSpc>
                <a:spcPct val="115000"/>
              </a:lnSpc>
              <a:spcBef>
                <a:spcPts val="0"/>
              </a:spcBef>
              <a:spcAft>
                <a:spcPts val="0"/>
              </a:spcAft>
              <a:buSzPts val="1300"/>
              <a:buAutoNum type="arabicPeriod"/>
            </a:pPr>
            <a:r>
              <a:rPr lang="en-US" sz="1000" b="0" i="0" dirty="0">
                <a:solidFill>
                  <a:schemeClr val="bg1"/>
                </a:solidFill>
                <a:effectLst/>
                <a:latin typeface="+mn-lt"/>
              </a:rPr>
              <a:t>Murray, Steve. “The LSST and Big Data Science.” </a:t>
            </a:r>
            <a:r>
              <a:rPr lang="en-US" sz="1000" b="0" i="1" dirty="0">
                <a:solidFill>
                  <a:schemeClr val="bg1"/>
                </a:solidFill>
                <a:effectLst/>
                <a:latin typeface="+mn-lt"/>
              </a:rPr>
              <a:t>Astronomy Magazine</a:t>
            </a:r>
            <a:r>
              <a:rPr lang="en-US" sz="1000" b="0" i="0" dirty="0">
                <a:solidFill>
                  <a:schemeClr val="bg1"/>
                </a:solidFill>
                <a:effectLst/>
                <a:latin typeface="+mn-lt"/>
              </a:rPr>
              <a:t>, 15 Dec. 2017, </a:t>
            </a:r>
            <a:r>
              <a:rPr lang="en-US" sz="1000" b="0" i="0" dirty="0">
                <a:solidFill>
                  <a:schemeClr val="bg1"/>
                </a:solidFill>
                <a:effectLst/>
                <a:latin typeface="+mn-lt"/>
                <a:hlinkClick r:id="rId6"/>
              </a:rPr>
              <a:t>www.astronomy.com/science/the-lsst-and-big-data-science/</a:t>
            </a:r>
            <a:r>
              <a:rPr lang="en-US" sz="1000" b="0" i="0" dirty="0">
                <a:solidFill>
                  <a:schemeClr val="bg1"/>
                </a:solidFill>
                <a:effectLst/>
                <a:latin typeface="+mn-lt"/>
              </a:rPr>
              <a:t>. Accessed 29 Aug. 2024.</a:t>
            </a:r>
          </a:p>
          <a:p>
            <a:pPr algn="l"/>
            <a:endParaRPr lang="en-US" sz="1000" b="0" i="0" dirty="0">
              <a:solidFill>
                <a:schemeClr val="bg1"/>
              </a:solidFill>
              <a:effectLst/>
              <a:latin typeface="+mn-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grpSp>
        <p:nvGrpSpPr>
          <p:cNvPr id="140" name="Google Shape;140;p2"/>
          <p:cNvGrpSpPr/>
          <p:nvPr/>
        </p:nvGrpSpPr>
        <p:grpSpPr>
          <a:xfrm>
            <a:off x="1674980" y="396238"/>
            <a:ext cx="5794043" cy="4022249"/>
            <a:chOff x="1390550" y="381275"/>
            <a:chExt cx="6564000" cy="4395900"/>
          </a:xfrm>
        </p:grpSpPr>
        <p:sp>
          <p:nvSpPr>
            <p:cNvPr id="141" name="Google Shape;141;p2"/>
            <p:cNvSpPr/>
            <p:nvPr/>
          </p:nvSpPr>
          <p:spPr>
            <a:xfrm>
              <a:off x="1390550" y="381275"/>
              <a:ext cx="6564000" cy="43959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pic>
          <p:nvPicPr>
            <p:cNvPr id="142" name="Google Shape;142;p2"/>
            <p:cNvPicPr preferRelativeResize="0"/>
            <p:nvPr/>
          </p:nvPicPr>
          <p:blipFill rotWithShape="1">
            <a:blip r:embed="rId3">
              <a:alphaModFix/>
            </a:blip>
            <a:srcRect/>
            <a:stretch/>
          </p:blipFill>
          <p:spPr>
            <a:xfrm>
              <a:off x="1435375" y="430763"/>
              <a:ext cx="6475350" cy="4281975"/>
            </a:xfrm>
            <a:prstGeom prst="rect">
              <a:avLst/>
            </a:prstGeom>
            <a:noFill/>
            <a:ln>
              <a:noFill/>
            </a:ln>
          </p:spPr>
        </p:pic>
        <p:sp>
          <p:nvSpPr>
            <p:cNvPr id="143" name="Google Shape;143;p2"/>
            <p:cNvSpPr txBox="1"/>
            <p:nvPr/>
          </p:nvSpPr>
          <p:spPr>
            <a:xfrm>
              <a:off x="1741925" y="3648300"/>
              <a:ext cx="1928700" cy="799800"/>
            </a:xfrm>
            <a:prstGeom prst="rect">
              <a:avLst/>
            </a:prstGeom>
            <a:noFill/>
            <a:ln w="28575"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Lato"/>
                  <a:ea typeface="Lato"/>
                  <a:cs typeface="Lato"/>
                  <a:sym typeface="Lato"/>
                </a:rPr>
                <a:t>Gravitational lensing distorts light from surrounding stars</a:t>
              </a:r>
              <a:endParaRPr sz="1300" b="0" i="0" u="none" strike="noStrike" cap="none">
                <a:solidFill>
                  <a:schemeClr val="lt1"/>
                </a:solidFill>
                <a:latin typeface="Lato"/>
                <a:ea typeface="Lato"/>
                <a:cs typeface="Lato"/>
                <a:sym typeface="Lato"/>
              </a:endParaRPr>
            </a:p>
          </p:txBody>
        </p:sp>
        <p:cxnSp>
          <p:nvCxnSpPr>
            <p:cNvPr id="144" name="Google Shape;144;p2"/>
            <p:cNvCxnSpPr>
              <a:stCxn id="143" idx="0"/>
            </p:cNvCxnSpPr>
            <p:nvPr/>
          </p:nvCxnSpPr>
          <p:spPr>
            <a:xfrm rot="10800000" flipH="1">
              <a:off x="2706275" y="3042900"/>
              <a:ext cx="620700" cy="605400"/>
            </a:xfrm>
            <a:prstGeom prst="straightConnector1">
              <a:avLst/>
            </a:prstGeom>
            <a:noFill/>
            <a:ln w="28575" cap="flat" cmpd="sng">
              <a:solidFill>
                <a:srgbClr val="D9D9D9"/>
              </a:solidFill>
              <a:prstDash val="solid"/>
              <a:round/>
              <a:headEnd type="none" w="sm" len="sm"/>
              <a:tailEnd type="triangle" w="med" len="med"/>
            </a:ln>
          </p:spPr>
        </p:cxnSp>
        <p:grpSp>
          <p:nvGrpSpPr>
            <p:cNvPr id="145" name="Google Shape;145;p2"/>
            <p:cNvGrpSpPr/>
            <p:nvPr/>
          </p:nvGrpSpPr>
          <p:grpSpPr>
            <a:xfrm>
              <a:off x="5136025" y="2661450"/>
              <a:ext cx="2315914" cy="1177082"/>
              <a:chOff x="5195825" y="2287650"/>
              <a:chExt cx="2315914" cy="1177082"/>
            </a:xfrm>
          </p:grpSpPr>
          <p:sp>
            <p:nvSpPr>
              <p:cNvPr id="146" name="Google Shape;146;p2"/>
              <p:cNvSpPr txBox="1"/>
              <p:nvPr/>
            </p:nvSpPr>
            <p:spPr>
              <a:xfrm>
                <a:off x="6494324" y="2571749"/>
                <a:ext cx="1017415" cy="892983"/>
              </a:xfrm>
              <a:prstGeom prst="rect">
                <a:avLst/>
              </a:prstGeom>
              <a:noFill/>
              <a:ln w="28575"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300"/>
                  <a:buFont typeface="Arial"/>
                  <a:buNone/>
                </a:pPr>
                <a:r>
                  <a:rPr lang="en" sz="2300" b="0" i="0" u="none" strike="noStrike" cap="none" dirty="0">
                    <a:solidFill>
                      <a:schemeClr val="lt1"/>
                    </a:solidFill>
                    <a:latin typeface="Lato"/>
                    <a:ea typeface="Lato"/>
                    <a:cs typeface="Lato"/>
                    <a:sym typeface="Lato"/>
                  </a:rPr>
                  <a:t>Black Hole</a:t>
                </a:r>
                <a:endParaRPr sz="2300" b="0" i="0" u="none" strike="noStrike" cap="none" dirty="0">
                  <a:solidFill>
                    <a:schemeClr val="lt1"/>
                  </a:solidFill>
                  <a:latin typeface="Lato"/>
                  <a:ea typeface="Lato"/>
                  <a:cs typeface="Lato"/>
                  <a:sym typeface="Lato"/>
                </a:endParaRPr>
              </a:p>
            </p:txBody>
          </p:sp>
          <p:cxnSp>
            <p:nvCxnSpPr>
              <p:cNvPr id="147" name="Google Shape;147;p2"/>
              <p:cNvCxnSpPr/>
              <p:nvPr/>
            </p:nvCxnSpPr>
            <p:spPr>
              <a:xfrm rot="10800000">
                <a:off x="5195825" y="2287650"/>
                <a:ext cx="1729800" cy="284100"/>
              </a:xfrm>
              <a:prstGeom prst="straightConnector1">
                <a:avLst/>
              </a:prstGeom>
              <a:noFill/>
              <a:ln w="28575" cap="flat" cmpd="sng">
                <a:solidFill>
                  <a:srgbClr val="D9D9D9"/>
                </a:solidFill>
                <a:prstDash val="solid"/>
                <a:round/>
                <a:headEnd type="none" w="sm" len="sm"/>
                <a:tailEnd type="triangle" w="med" len="med"/>
              </a:ln>
            </p:spPr>
          </p:cxnSp>
        </p:grpSp>
      </p:grpSp>
      <p:sp>
        <p:nvSpPr>
          <p:cNvPr id="148" name="Google Shape;148;p2"/>
          <p:cNvSpPr txBox="1"/>
          <p:nvPr/>
        </p:nvSpPr>
        <p:spPr>
          <a:xfrm>
            <a:off x="1499400" y="4508050"/>
            <a:ext cx="61452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dirty="0">
                <a:solidFill>
                  <a:schemeClr val="lt1"/>
                </a:solidFill>
              </a:rPr>
              <a:t>A Solo Wandering Black Hole, Lintott C. 2025,  Astronomers may have found a solo black hole wandering through space: https://www.skyatnightmagazine.com/space-science/solo-wandering-black-hole</a:t>
            </a:r>
            <a:endParaRPr sz="900" dirty="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4"/>
          <p:cNvSpPr txBox="1">
            <a:spLocks noGrp="1"/>
          </p:cNvSpPr>
          <p:nvPr>
            <p:ph type="title"/>
          </p:nvPr>
        </p:nvSpPr>
        <p:spPr>
          <a:xfrm>
            <a:off x="1031700" y="132100"/>
            <a:ext cx="7992000" cy="7650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85714"/>
              <a:buNone/>
            </a:pPr>
            <a:r>
              <a:rPr lang="en" sz="2800" b="1"/>
              <a:t>Existing Approaches to Detecting Black Holes</a:t>
            </a:r>
            <a:endParaRPr sz="2800" b="1"/>
          </a:p>
        </p:txBody>
      </p:sp>
      <p:cxnSp>
        <p:nvCxnSpPr>
          <p:cNvPr id="154" name="Google Shape;154;p4"/>
          <p:cNvCxnSpPr/>
          <p:nvPr/>
        </p:nvCxnSpPr>
        <p:spPr>
          <a:xfrm rot="10800000" flipH="1">
            <a:off x="3726814" y="1645566"/>
            <a:ext cx="1625400" cy="8700"/>
          </a:xfrm>
          <a:prstGeom prst="straightConnector1">
            <a:avLst/>
          </a:prstGeom>
          <a:noFill/>
          <a:ln w="38100" cap="flat" cmpd="sng">
            <a:solidFill>
              <a:srgbClr val="EFEFEF"/>
            </a:solidFill>
            <a:prstDash val="solid"/>
            <a:round/>
            <a:headEnd type="none" w="sm" len="sm"/>
            <a:tailEnd type="triangle" w="med" len="med"/>
          </a:ln>
        </p:spPr>
      </p:cxnSp>
      <p:sp>
        <p:nvSpPr>
          <p:cNvPr id="155" name="Google Shape;155;p4"/>
          <p:cNvSpPr/>
          <p:nvPr/>
        </p:nvSpPr>
        <p:spPr>
          <a:xfrm flipH="1">
            <a:off x="3219273" y="3132450"/>
            <a:ext cx="2310127" cy="328959"/>
          </a:xfrm>
          <a:custGeom>
            <a:avLst/>
            <a:gdLst/>
            <a:ahLst/>
            <a:cxnLst/>
            <a:rect l="l" t="t" r="r" b="b"/>
            <a:pathLst>
              <a:path w="124401" h="35315" extrusionOk="0">
                <a:moveTo>
                  <a:pt x="0" y="2691"/>
                </a:moveTo>
                <a:cubicBezTo>
                  <a:pt x="10217" y="8124"/>
                  <a:pt x="40571" y="35736"/>
                  <a:pt x="61304" y="35287"/>
                </a:cubicBezTo>
                <a:cubicBezTo>
                  <a:pt x="82038" y="34839"/>
                  <a:pt x="113885" y="5881"/>
                  <a:pt x="124401" y="0"/>
                </a:cubicBezTo>
              </a:path>
            </a:pathLst>
          </a:custGeom>
          <a:noFill/>
          <a:ln w="38100" cap="flat" cmpd="sng">
            <a:solidFill>
              <a:srgbClr val="EFEFEF"/>
            </a:solidFill>
            <a:prstDash val="solid"/>
            <a:round/>
            <a:headEnd type="none" w="sm" len="sm"/>
            <a:tailEnd type="triangle" w="med" len="med"/>
          </a:ln>
        </p:spPr>
        <p:txBody>
          <a:bodyPr/>
          <a:lstStyle/>
          <a:p>
            <a:endParaRPr lang="en-AU"/>
          </a:p>
        </p:txBody>
      </p:sp>
      <p:sp>
        <p:nvSpPr>
          <p:cNvPr id="156" name="Google Shape;156;p4"/>
          <p:cNvSpPr txBox="1"/>
          <p:nvPr/>
        </p:nvSpPr>
        <p:spPr>
          <a:xfrm>
            <a:off x="3438700" y="3590775"/>
            <a:ext cx="2090700" cy="19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a:solidFill>
                  <a:schemeClr val="lt1"/>
                </a:solidFill>
                <a:latin typeface="Lato"/>
                <a:ea typeface="Lato"/>
                <a:cs typeface="Lato"/>
                <a:sym typeface="Lato"/>
              </a:rPr>
              <a:t>3</a:t>
            </a:r>
            <a:r>
              <a:rPr lang="en" sz="1300" b="0" i="0" u="none" strike="noStrike" cap="none">
                <a:solidFill>
                  <a:schemeClr val="lt1"/>
                </a:solidFill>
                <a:latin typeface="Lato"/>
                <a:ea typeface="Lato"/>
                <a:cs typeface="Lato"/>
                <a:sym typeface="Lato"/>
              </a:rPr>
              <a:t>. T</a:t>
            </a:r>
            <a:r>
              <a:rPr lang="en" sz="1300">
                <a:solidFill>
                  <a:schemeClr val="lt1"/>
                </a:solidFill>
                <a:latin typeface="Lato"/>
                <a:ea typeface="Lato"/>
                <a:cs typeface="Lato"/>
                <a:sym typeface="Lato"/>
              </a:rPr>
              <a:t>est</a:t>
            </a:r>
            <a:r>
              <a:rPr lang="en" sz="1300" b="0" i="0" u="none" strike="noStrike" cap="none">
                <a:solidFill>
                  <a:schemeClr val="lt1"/>
                </a:solidFill>
                <a:latin typeface="Lato"/>
                <a:ea typeface="Lato"/>
                <a:cs typeface="Lato"/>
                <a:sym typeface="Lato"/>
              </a:rPr>
              <a:t> machine learning model or neural network on </a:t>
            </a:r>
            <a:r>
              <a:rPr lang="en" sz="1300">
                <a:solidFill>
                  <a:schemeClr val="lt1"/>
                </a:solidFill>
                <a:latin typeface="Lato"/>
                <a:ea typeface="Lato"/>
                <a:cs typeface="Lato"/>
                <a:sym typeface="Lato"/>
              </a:rPr>
              <a:t>new</a:t>
            </a:r>
            <a:r>
              <a:rPr lang="en" sz="1300" b="0" i="0" u="none" strike="noStrike" cap="none">
                <a:solidFill>
                  <a:schemeClr val="lt1"/>
                </a:solidFill>
                <a:latin typeface="Lato"/>
                <a:ea typeface="Lato"/>
                <a:cs typeface="Lato"/>
                <a:sym typeface="Lato"/>
              </a:rPr>
              <a:t> data.</a:t>
            </a:r>
            <a:endParaRPr sz="1300" b="0" i="0" u="none" strike="noStrike" cap="none">
              <a:solidFill>
                <a:schemeClr val="lt1"/>
              </a:solidFill>
              <a:latin typeface="Lato"/>
              <a:ea typeface="Lato"/>
              <a:cs typeface="Lato"/>
              <a:sym typeface="Lato"/>
            </a:endParaRPr>
          </a:p>
        </p:txBody>
      </p:sp>
      <p:grpSp>
        <p:nvGrpSpPr>
          <p:cNvPr id="157" name="Google Shape;157;p4"/>
          <p:cNvGrpSpPr/>
          <p:nvPr/>
        </p:nvGrpSpPr>
        <p:grpSpPr>
          <a:xfrm>
            <a:off x="5634499" y="790561"/>
            <a:ext cx="2289037" cy="2020329"/>
            <a:chOff x="5769213" y="1307794"/>
            <a:chExt cx="3655441" cy="3186137"/>
          </a:xfrm>
        </p:grpSpPr>
        <p:pic>
          <p:nvPicPr>
            <p:cNvPr id="158" name="Google Shape;158;p4"/>
            <p:cNvPicPr preferRelativeResize="0"/>
            <p:nvPr/>
          </p:nvPicPr>
          <p:blipFill rotWithShape="1">
            <a:blip r:embed="rId3">
              <a:alphaModFix/>
            </a:blip>
            <a:srcRect/>
            <a:stretch/>
          </p:blipFill>
          <p:spPr>
            <a:xfrm>
              <a:off x="5902373" y="1307794"/>
              <a:ext cx="3522281" cy="1739960"/>
            </a:xfrm>
            <a:prstGeom prst="rect">
              <a:avLst/>
            </a:prstGeom>
            <a:noFill/>
            <a:ln>
              <a:noFill/>
            </a:ln>
          </p:spPr>
        </p:pic>
        <p:sp>
          <p:nvSpPr>
            <p:cNvPr id="159" name="Google Shape;159;p4"/>
            <p:cNvSpPr txBox="1"/>
            <p:nvPr/>
          </p:nvSpPr>
          <p:spPr>
            <a:xfrm>
              <a:off x="5769213" y="4150130"/>
              <a:ext cx="3522300" cy="343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Lato"/>
                  <a:ea typeface="Lato"/>
                  <a:cs typeface="Lato"/>
                  <a:sym typeface="Lato"/>
                </a:rPr>
                <a:t>2. Train a machine learning model or neural network on this data.</a:t>
              </a:r>
              <a:endParaRPr sz="1300" b="0" i="0" u="none" strike="noStrike" cap="none">
                <a:solidFill>
                  <a:schemeClr val="lt1"/>
                </a:solidFill>
                <a:latin typeface="Lato"/>
                <a:ea typeface="Lato"/>
                <a:cs typeface="Lato"/>
                <a:sym typeface="Lato"/>
              </a:endParaRPr>
            </a:p>
          </p:txBody>
        </p:sp>
      </p:grpSp>
      <p:grpSp>
        <p:nvGrpSpPr>
          <p:cNvPr id="160" name="Google Shape;160;p4"/>
          <p:cNvGrpSpPr/>
          <p:nvPr/>
        </p:nvGrpSpPr>
        <p:grpSpPr>
          <a:xfrm>
            <a:off x="1233541" y="827526"/>
            <a:ext cx="2160998" cy="1138802"/>
            <a:chOff x="194375" y="1622300"/>
            <a:chExt cx="4224000" cy="2452200"/>
          </a:xfrm>
        </p:grpSpPr>
        <p:sp>
          <p:nvSpPr>
            <p:cNvPr id="161" name="Google Shape;161;p4"/>
            <p:cNvSpPr/>
            <p:nvPr/>
          </p:nvSpPr>
          <p:spPr>
            <a:xfrm>
              <a:off x="194375" y="1622300"/>
              <a:ext cx="4224000" cy="24522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pic>
          <p:nvPicPr>
            <p:cNvPr id="162" name="Google Shape;162;p4"/>
            <p:cNvPicPr preferRelativeResize="0"/>
            <p:nvPr/>
          </p:nvPicPr>
          <p:blipFill rotWithShape="1">
            <a:blip r:embed="rId4">
              <a:alphaModFix/>
            </a:blip>
            <a:srcRect/>
            <a:stretch/>
          </p:blipFill>
          <p:spPr>
            <a:xfrm>
              <a:off x="234350" y="1682100"/>
              <a:ext cx="4125201" cy="2322800"/>
            </a:xfrm>
            <a:prstGeom prst="rect">
              <a:avLst/>
            </a:prstGeom>
            <a:noFill/>
            <a:ln>
              <a:noFill/>
            </a:ln>
          </p:spPr>
        </p:pic>
      </p:grpSp>
      <p:sp>
        <p:nvSpPr>
          <p:cNvPr id="163" name="Google Shape;163;p4"/>
          <p:cNvSpPr txBox="1"/>
          <p:nvPr/>
        </p:nvSpPr>
        <p:spPr>
          <a:xfrm>
            <a:off x="1031696" y="2461325"/>
            <a:ext cx="2459400" cy="17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Lato"/>
                <a:ea typeface="Lato"/>
                <a:cs typeface="Lato"/>
                <a:sym typeface="Lato"/>
              </a:rPr>
              <a:t>1. Obtain signals from gravitational waves produced by black hole mergers.</a:t>
            </a:r>
            <a:endParaRPr sz="1300" b="0" i="0" u="none" strike="noStrike" cap="none">
              <a:solidFill>
                <a:schemeClr val="lt1"/>
              </a:solidFill>
              <a:latin typeface="Lato"/>
              <a:ea typeface="Lato"/>
              <a:cs typeface="Lato"/>
              <a:sym typeface="Lato"/>
            </a:endParaRPr>
          </a:p>
        </p:txBody>
      </p:sp>
      <p:sp>
        <p:nvSpPr>
          <p:cNvPr id="164" name="Google Shape;164;p4"/>
          <p:cNvSpPr txBox="1"/>
          <p:nvPr/>
        </p:nvSpPr>
        <p:spPr>
          <a:xfrm>
            <a:off x="4295925" y="1966325"/>
            <a:ext cx="46908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solidFill>
                  <a:srgbClr val="F3F3F3"/>
                </a:solidFill>
              </a:rPr>
              <a:t>An example Convolutional Neural Network Architecture. Phung, &amp; Rhee,. (2019). A High-Accuracy Model Average Ensemble of Convolutional Neural Networks for Classification of Cloud Image Patches on Small Datasets. Applied Sciences. 9. 4500. 10.3390/app9214500. </a:t>
            </a:r>
            <a:endParaRPr sz="800">
              <a:solidFill>
                <a:srgbClr val="F3F3F3"/>
              </a:solidFill>
            </a:endParaRPr>
          </a:p>
        </p:txBody>
      </p:sp>
      <p:sp>
        <p:nvSpPr>
          <p:cNvPr id="165" name="Google Shape;165;p4"/>
          <p:cNvSpPr txBox="1"/>
          <p:nvPr/>
        </p:nvSpPr>
        <p:spPr>
          <a:xfrm>
            <a:off x="814050" y="2016500"/>
            <a:ext cx="30000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solidFill>
                  <a:srgbClr val="F3F3F3"/>
                </a:solidFill>
              </a:rPr>
              <a:t>Two black holes merging and creating gravitational waves. Mark Garlick/Science Photo Library via Getty Images</a:t>
            </a:r>
            <a:endParaRPr sz="800">
              <a:solidFill>
                <a:srgbClr val="F3F3F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g2f6e97faba5_2_25"/>
          <p:cNvSpPr txBox="1">
            <a:spLocks noGrp="1"/>
          </p:cNvSpPr>
          <p:nvPr>
            <p:ph type="title"/>
          </p:nvPr>
        </p:nvSpPr>
        <p:spPr>
          <a:xfrm>
            <a:off x="1024225" y="520875"/>
            <a:ext cx="7992000" cy="7650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85714"/>
              <a:buNone/>
            </a:pPr>
            <a:r>
              <a:rPr lang="en" sz="2800" b="1"/>
              <a:t>Existing Approaches to Detecting Black Holes</a:t>
            </a:r>
            <a:endParaRPr sz="2800" b="1"/>
          </a:p>
        </p:txBody>
      </p:sp>
      <p:cxnSp>
        <p:nvCxnSpPr>
          <p:cNvPr id="171" name="Google Shape;171;g2f6e97faba5_2_25"/>
          <p:cNvCxnSpPr/>
          <p:nvPr/>
        </p:nvCxnSpPr>
        <p:spPr>
          <a:xfrm>
            <a:off x="2575071" y="2288251"/>
            <a:ext cx="504000" cy="4200"/>
          </a:xfrm>
          <a:prstGeom prst="straightConnector1">
            <a:avLst/>
          </a:prstGeom>
          <a:noFill/>
          <a:ln w="38100" cap="flat" cmpd="sng">
            <a:solidFill>
              <a:srgbClr val="EFEFEF"/>
            </a:solidFill>
            <a:prstDash val="solid"/>
            <a:round/>
            <a:headEnd type="none" w="sm" len="sm"/>
            <a:tailEnd type="triangle" w="med" len="med"/>
          </a:ln>
        </p:spPr>
      </p:cxnSp>
      <p:cxnSp>
        <p:nvCxnSpPr>
          <p:cNvPr id="172" name="Google Shape;172;g2f6e97faba5_2_25"/>
          <p:cNvCxnSpPr/>
          <p:nvPr/>
        </p:nvCxnSpPr>
        <p:spPr>
          <a:xfrm>
            <a:off x="5415369" y="2288251"/>
            <a:ext cx="504000" cy="4200"/>
          </a:xfrm>
          <a:prstGeom prst="straightConnector1">
            <a:avLst/>
          </a:prstGeom>
          <a:noFill/>
          <a:ln w="38100" cap="flat" cmpd="sng">
            <a:solidFill>
              <a:srgbClr val="EFEFEF"/>
            </a:solidFill>
            <a:prstDash val="solid"/>
            <a:round/>
            <a:headEnd type="none" w="sm" len="sm"/>
            <a:tailEnd type="triangle" w="med" len="med"/>
          </a:ln>
        </p:spPr>
      </p:cxnSp>
      <p:grpSp>
        <p:nvGrpSpPr>
          <p:cNvPr id="173" name="Google Shape;173;g2f6e97faba5_2_25"/>
          <p:cNvGrpSpPr/>
          <p:nvPr/>
        </p:nvGrpSpPr>
        <p:grpSpPr>
          <a:xfrm>
            <a:off x="5919387" y="1356050"/>
            <a:ext cx="2781600" cy="2355350"/>
            <a:chOff x="5883012" y="1528000"/>
            <a:chExt cx="2781600" cy="2355350"/>
          </a:xfrm>
        </p:grpSpPr>
        <p:pic>
          <p:nvPicPr>
            <p:cNvPr id="174" name="Google Shape;174;g2f6e97faba5_2_25"/>
            <p:cNvPicPr preferRelativeResize="0"/>
            <p:nvPr/>
          </p:nvPicPr>
          <p:blipFill>
            <a:blip r:embed="rId3">
              <a:alphaModFix/>
            </a:blip>
            <a:stretch>
              <a:fillRect/>
            </a:stretch>
          </p:blipFill>
          <p:spPr>
            <a:xfrm>
              <a:off x="6475956" y="1528000"/>
              <a:ext cx="1595709" cy="1586931"/>
            </a:xfrm>
            <a:prstGeom prst="rect">
              <a:avLst/>
            </a:prstGeom>
            <a:noFill/>
            <a:ln>
              <a:noFill/>
            </a:ln>
          </p:spPr>
        </p:pic>
        <p:sp>
          <p:nvSpPr>
            <p:cNvPr id="175" name="Google Shape;175;g2f6e97faba5_2_25"/>
            <p:cNvSpPr txBox="1"/>
            <p:nvPr/>
          </p:nvSpPr>
          <p:spPr>
            <a:xfrm>
              <a:off x="5988450" y="3738750"/>
              <a:ext cx="2570700" cy="144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a:solidFill>
                    <a:schemeClr val="lt1"/>
                  </a:solidFill>
                  <a:latin typeface="Lato"/>
                  <a:ea typeface="Lato"/>
                  <a:cs typeface="Lato"/>
                  <a:sym typeface="Lato"/>
                </a:rPr>
                <a:t>3</a:t>
              </a:r>
              <a:r>
                <a:rPr lang="en" sz="1300" b="0" i="0" u="none" strike="noStrike" cap="none">
                  <a:solidFill>
                    <a:schemeClr val="lt1"/>
                  </a:solidFill>
                  <a:latin typeface="Lato"/>
                  <a:ea typeface="Lato"/>
                  <a:cs typeface="Lato"/>
                  <a:sym typeface="Lato"/>
                </a:rPr>
                <a:t>. </a:t>
              </a:r>
              <a:r>
                <a:rPr lang="en" sz="1300">
                  <a:solidFill>
                    <a:schemeClr val="lt1"/>
                  </a:solidFill>
                  <a:latin typeface="Lato"/>
                  <a:ea typeface="Lato"/>
                  <a:cs typeface="Lato"/>
                  <a:sym typeface="Lato"/>
                </a:rPr>
                <a:t>Researchers have to observe and identify the possible signs of black holes.</a:t>
              </a:r>
              <a:endParaRPr sz="1300" b="0" i="0" u="none" strike="noStrike" cap="none">
                <a:solidFill>
                  <a:schemeClr val="lt1"/>
                </a:solidFill>
                <a:latin typeface="Lato"/>
                <a:ea typeface="Lato"/>
                <a:cs typeface="Lato"/>
                <a:sym typeface="Lato"/>
              </a:endParaRPr>
            </a:p>
          </p:txBody>
        </p:sp>
        <p:sp>
          <p:nvSpPr>
            <p:cNvPr id="176" name="Google Shape;176;g2f6e97faba5_2_25"/>
            <p:cNvSpPr txBox="1"/>
            <p:nvPr/>
          </p:nvSpPr>
          <p:spPr>
            <a:xfrm>
              <a:off x="5883012" y="3047425"/>
              <a:ext cx="2781600" cy="27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800">
                  <a:solidFill>
                    <a:srgbClr val="F3F3F3"/>
                  </a:solidFill>
                  <a:latin typeface="Lato"/>
                  <a:ea typeface="Lato"/>
                  <a:cs typeface="Lato"/>
                  <a:sym typeface="Lato"/>
                </a:rPr>
                <a:t>An annoyed PHD researcher obtained from OpenAI. (2024). ChatGPT (August 28th GPT-4) [Large language model]. https://chat.openai.com</a:t>
              </a:r>
              <a:endParaRPr sz="800" b="0" i="0" u="none" strike="noStrike" cap="none">
                <a:solidFill>
                  <a:srgbClr val="F3F3F3"/>
                </a:solidFill>
                <a:latin typeface="Lato"/>
                <a:ea typeface="Lato"/>
                <a:cs typeface="Lato"/>
                <a:sym typeface="Lato"/>
              </a:endParaRPr>
            </a:p>
          </p:txBody>
        </p:sp>
      </p:grpSp>
      <p:grpSp>
        <p:nvGrpSpPr>
          <p:cNvPr id="177" name="Google Shape;177;g2f6e97faba5_2_25"/>
          <p:cNvGrpSpPr/>
          <p:nvPr/>
        </p:nvGrpSpPr>
        <p:grpSpPr>
          <a:xfrm>
            <a:off x="2884737" y="1394069"/>
            <a:ext cx="2781600" cy="2355361"/>
            <a:chOff x="2751237" y="1527994"/>
            <a:chExt cx="2781600" cy="2355361"/>
          </a:xfrm>
        </p:grpSpPr>
        <p:grpSp>
          <p:nvGrpSpPr>
            <p:cNvPr id="178" name="Google Shape;178;g2f6e97faba5_2_25"/>
            <p:cNvGrpSpPr/>
            <p:nvPr/>
          </p:nvGrpSpPr>
          <p:grpSpPr>
            <a:xfrm>
              <a:off x="3425268" y="1527994"/>
              <a:ext cx="1433528" cy="1524918"/>
              <a:chOff x="2325050" y="687800"/>
              <a:chExt cx="4081800" cy="4246500"/>
            </a:xfrm>
          </p:grpSpPr>
          <p:sp>
            <p:nvSpPr>
              <p:cNvPr id="179" name="Google Shape;179;g2f6e97faba5_2_25"/>
              <p:cNvSpPr/>
              <p:nvPr/>
            </p:nvSpPr>
            <p:spPr>
              <a:xfrm>
                <a:off x="2325050" y="687800"/>
                <a:ext cx="4081800" cy="42465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pic>
            <p:nvPicPr>
              <p:cNvPr id="180" name="Google Shape;180;g2f6e97faba5_2_25"/>
              <p:cNvPicPr preferRelativeResize="0"/>
              <p:nvPr/>
            </p:nvPicPr>
            <p:blipFill rotWithShape="1">
              <a:blip r:embed="rId4">
                <a:alphaModFix/>
              </a:blip>
              <a:srcRect/>
              <a:stretch/>
            </p:blipFill>
            <p:spPr>
              <a:xfrm>
                <a:off x="2379775" y="747625"/>
                <a:ext cx="3967350" cy="4101650"/>
              </a:xfrm>
              <a:prstGeom prst="rect">
                <a:avLst/>
              </a:prstGeom>
              <a:noFill/>
              <a:ln>
                <a:noFill/>
              </a:ln>
            </p:spPr>
          </p:pic>
        </p:grpSp>
        <p:grpSp>
          <p:nvGrpSpPr>
            <p:cNvPr id="181" name="Google Shape;181;g2f6e97faba5_2_25"/>
            <p:cNvGrpSpPr/>
            <p:nvPr/>
          </p:nvGrpSpPr>
          <p:grpSpPr>
            <a:xfrm>
              <a:off x="2751237" y="3114930"/>
              <a:ext cx="2781600" cy="768425"/>
              <a:chOff x="2751237" y="3114930"/>
              <a:chExt cx="2781600" cy="768425"/>
            </a:xfrm>
          </p:grpSpPr>
          <p:sp>
            <p:nvSpPr>
              <p:cNvPr id="182" name="Google Shape;182;g2f6e97faba5_2_25"/>
              <p:cNvSpPr txBox="1"/>
              <p:nvPr/>
            </p:nvSpPr>
            <p:spPr>
              <a:xfrm>
                <a:off x="2751237" y="3738755"/>
                <a:ext cx="2781600" cy="144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a:solidFill>
                      <a:schemeClr val="lt1"/>
                    </a:solidFill>
                    <a:latin typeface="Lato"/>
                    <a:ea typeface="Lato"/>
                    <a:cs typeface="Lato"/>
                    <a:sym typeface="Lato"/>
                  </a:rPr>
                  <a:t>2</a:t>
                </a:r>
                <a:r>
                  <a:rPr lang="en" sz="1300" b="0" i="0" u="none" strike="noStrike" cap="none">
                    <a:solidFill>
                      <a:schemeClr val="lt1"/>
                    </a:solidFill>
                    <a:latin typeface="Lato"/>
                    <a:ea typeface="Lato"/>
                    <a:cs typeface="Lato"/>
                    <a:sym typeface="Lato"/>
                  </a:rPr>
                  <a:t>. </a:t>
                </a:r>
                <a:r>
                  <a:rPr lang="en" sz="1300">
                    <a:solidFill>
                      <a:schemeClr val="lt1"/>
                    </a:solidFill>
                    <a:latin typeface="Lato"/>
                    <a:ea typeface="Lato"/>
                    <a:cs typeface="Lato"/>
                    <a:sym typeface="Lato"/>
                  </a:rPr>
                  <a:t>Many noisy images are obtained.</a:t>
                </a:r>
                <a:endParaRPr sz="1300" b="0" i="0" u="none" strike="noStrike" cap="none">
                  <a:solidFill>
                    <a:schemeClr val="lt1"/>
                  </a:solidFill>
                  <a:latin typeface="Lato"/>
                  <a:ea typeface="Lato"/>
                  <a:cs typeface="Lato"/>
                  <a:sym typeface="Lato"/>
                </a:endParaRPr>
              </a:p>
            </p:txBody>
          </p:sp>
          <p:sp>
            <p:nvSpPr>
              <p:cNvPr id="183" name="Google Shape;183;g2f6e97faba5_2_25"/>
              <p:cNvSpPr txBox="1"/>
              <p:nvPr/>
            </p:nvSpPr>
            <p:spPr>
              <a:xfrm>
                <a:off x="2751237" y="3114930"/>
                <a:ext cx="2781600" cy="14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i="1" dirty="0">
                    <a:solidFill>
                      <a:srgbClr val="FCFCFC"/>
                    </a:solidFill>
                    <a:latin typeface="Roboto"/>
                    <a:ea typeface="Roboto"/>
                    <a:cs typeface="Roboto"/>
                    <a:sym typeface="Roboto"/>
                  </a:rPr>
                  <a:t>DP0.2 Simulation of a Rubin Observator Image - Provided by David Sweeney, USYD</a:t>
                </a:r>
                <a:endParaRPr sz="800" dirty="0">
                  <a:solidFill>
                    <a:srgbClr val="FCFCFC"/>
                  </a:solidFill>
                  <a:latin typeface="Lato"/>
                  <a:ea typeface="Lato"/>
                  <a:cs typeface="Lato"/>
                  <a:sym typeface="Lato"/>
                </a:endParaRPr>
              </a:p>
              <a:p>
                <a:pPr marL="0" marR="0" lvl="0" indent="0" algn="ctr" rtl="0">
                  <a:lnSpc>
                    <a:spcPct val="100000"/>
                  </a:lnSpc>
                  <a:spcBef>
                    <a:spcPts val="0"/>
                  </a:spcBef>
                  <a:spcAft>
                    <a:spcPts val="0"/>
                  </a:spcAft>
                  <a:buClr>
                    <a:srgbClr val="000000"/>
                  </a:buClr>
                  <a:buSzPts val="1300"/>
                  <a:buFont typeface="Arial"/>
                  <a:buNone/>
                </a:pPr>
                <a:endParaRPr sz="1000" dirty="0">
                  <a:solidFill>
                    <a:srgbClr val="F3F3F3"/>
                  </a:solidFill>
                  <a:latin typeface="Lato"/>
                  <a:ea typeface="Lato"/>
                  <a:cs typeface="Lato"/>
                  <a:sym typeface="Lato"/>
                </a:endParaRPr>
              </a:p>
            </p:txBody>
          </p:sp>
        </p:grpSp>
      </p:grpSp>
      <p:grpSp>
        <p:nvGrpSpPr>
          <p:cNvPr id="184" name="Google Shape;184;g2f6e97faba5_2_25"/>
          <p:cNvGrpSpPr/>
          <p:nvPr/>
        </p:nvGrpSpPr>
        <p:grpSpPr>
          <a:xfrm>
            <a:off x="44852" y="1527987"/>
            <a:ext cx="2721406" cy="2549702"/>
            <a:chOff x="44850" y="1453225"/>
            <a:chExt cx="3136345" cy="2624500"/>
          </a:xfrm>
        </p:grpSpPr>
        <p:sp>
          <p:nvSpPr>
            <p:cNvPr id="185" name="Google Shape;185;g2f6e97faba5_2_25"/>
            <p:cNvSpPr txBox="1"/>
            <p:nvPr/>
          </p:nvSpPr>
          <p:spPr>
            <a:xfrm>
              <a:off x="164395" y="3933125"/>
              <a:ext cx="3016800" cy="144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Lato"/>
                  <a:ea typeface="Lato"/>
                  <a:cs typeface="Lato"/>
                  <a:sym typeface="Lato"/>
                </a:rPr>
                <a:t>1. </a:t>
              </a:r>
              <a:r>
                <a:rPr lang="en" sz="1300">
                  <a:solidFill>
                    <a:schemeClr val="lt1"/>
                  </a:solidFill>
                  <a:latin typeface="Lato"/>
                  <a:ea typeface="Lato"/>
                  <a:cs typeface="Lato"/>
                  <a:sym typeface="Lato"/>
                </a:rPr>
                <a:t>Ground based telescope scans the entire night sky.</a:t>
              </a:r>
              <a:endParaRPr sz="1300" b="0" i="0" u="none" strike="noStrike" cap="none">
                <a:solidFill>
                  <a:schemeClr val="lt1"/>
                </a:solidFill>
                <a:latin typeface="Lato"/>
                <a:ea typeface="Lato"/>
                <a:cs typeface="Lato"/>
                <a:sym typeface="Lato"/>
              </a:endParaRPr>
            </a:p>
          </p:txBody>
        </p:sp>
        <p:sp>
          <p:nvSpPr>
            <p:cNvPr id="186" name="Google Shape;186;g2f6e97faba5_2_25"/>
            <p:cNvSpPr txBox="1"/>
            <p:nvPr/>
          </p:nvSpPr>
          <p:spPr>
            <a:xfrm>
              <a:off x="44850" y="3047425"/>
              <a:ext cx="2915700" cy="62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800">
                  <a:solidFill>
                    <a:srgbClr val="F3F3F3"/>
                  </a:solidFill>
                  <a:latin typeface="Lato"/>
                  <a:ea typeface="Lato"/>
                  <a:cs typeface="Lato"/>
                  <a:sym typeface="Lato"/>
                </a:rPr>
                <a:t>An artist’s render of the Rubin telescope. Mason T. , “Close-up of Telescope in the Dome”, uploaded on 2017 to: https://gallery.lsst.org/bp/#/folder/2334406/51647473</a:t>
              </a:r>
              <a:endParaRPr sz="800" b="0" i="0" u="none" strike="noStrike" cap="none">
                <a:solidFill>
                  <a:srgbClr val="F3F3F3"/>
                </a:solidFill>
                <a:latin typeface="Lato"/>
                <a:ea typeface="Lato"/>
                <a:cs typeface="Lato"/>
                <a:sym typeface="Lato"/>
              </a:endParaRPr>
            </a:p>
          </p:txBody>
        </p:sp>
        <p:pic>
          <p:nvPicPr>
            <p:cNvPr id="187" name="Google Shape;187;g2f6e97faba5_2_25"/>
            <p:cNvPicPr preferRelativeResize="0"/>
            <p:nvPr/>
          </p:nvPicPr>
          <p:blipFill>
            <a:blip r:embed="rId5">
              <a:alphaModFix/>
            </a:blip>
            <a:stretch>
              <a:fillRect/>
            </a:stretch>
          </p:blipFill>
          <p:spPr>
            <a:xfrm>
              <a:off x="454675" y="1453225"/>
              <a:ext cx="2020250" cy="1457532"/>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5"/>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400"/>
              <a:buNone/>
            </a:pPr>
            <a:r>
              <a:rPr lang="en"/>
              <a:t>Our Idea</a:t>
            </a:r>
            <a:endParaRPr/>
          </a:p>
        </p:txBody>
      </p:sp>
      <p:grpSp>
        <p:nvGrpSpPr>
          <p:cNvPr id="194" name="Google Shape;194;p5"/>
          <p:cNvGrpSpPr/>
          <p:nvPr/>
        </p:nvGrpSpPr>
        <p:grpSpPr>
          <a:xfrm>
            <a:off x="5845103" y="1569725"/>
            <a:ext cx="2563370" cy="2838361"/>
            <a:chOff x="2325050" y="687800"/>
            <a:chExt cx="4081800" cy="4246500"/>
          </a:xfrm>
        </p:grpSpPr>
        <p:sp>
          <p:nvSpPr>
            <p:cNvPr id="195" name="Google Shape;195;p5"/>
            <p:cNvSpPr/>
            <p:nvPr/>
          </p:nvSpPr>
          <p:spPr>
            <a:xfrm>
              <a:off x="2325050" y="687800"/>
              <a:ext cx="4081800" cy="42465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pic>
          <p:nvPicPr>
            <p:cNvPr id="196" name="Google Shape;196;p5"/>
            <p:cNvPicPr preferRelativeResize="0"/>
            <p:nvPr/>
          </p:nvPicPr>
          <p:blipFill rotWithShape="1">
            <a:blip r:embed="rId5">
              <a:alphaModFix/>
            </a:blip>
            <a:srcRect/>
            <a:stretch/>
          </p:blipFill>
          <p:spPr>
            <a:xfrm>
              <a:off x="2379775" y="747625"/>
              <a:ext cx="3967350" cy="4101650"/>
            </a:xfrm>
            <a:prstGeom prst="rect">
              <a:avLst/>
            </a:prstGeom>
            <a:noFill/>
            <a:ln>
              <a:noFill/>
            </a:ln>
          </p:spPr>
        </p:pic>
      </p:grpSp>
      <p:cxnSp>
        <p:nvCxnSpPr>
          <p:cNvPr id="197" name="Google Shape;197;p5"/>
          <p:cNvCxnSpPr/>
          <p:nvPr/>
        </p:nvCxnSpPr>
        <p:spPr>
          <a:xfrm rot="10800000" flipH="1">
            <a:off x="3865038" y="3066138"/>
            <a:ext cx="1617600" cy="13500"/>
          </a:xfrm>
          <a:prstGeom prst="straightConnector1">
            <a:avLst/>
          </a:prstGeom>
          <a:noFill/>
          <a:ln w="38100" cap="flat" cmpd="sng">
            <a:solidFill>
              <a:srgbClr val="EFEFEF"/>
            </a:solidFill>
            <a:prstDash val="solid"/>
            <a:round/>
            <a:headEnd type="none" w="sm" len="sm"/>
            <a:tailEnd type="triangle" w="med" len="med"/>
          </a:ln>
        </p:spPr>
      </p:cxnSp>
      <p:sp>
        <p:nvSpPr>
          <p:cNvPr id="198" name="Google Shape;198;p5"/>
          <p:cNvSpPr txBox="1"/>
          <p:nvPr/>
        </p:nvSpPr>
        <p:spPr>
          <a:xfrm>
            <a:off x="3842388" y="2481150"/>
            <a:ext cx="1662900" cy="531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a:solidFill>
                  <a:schemeClr val="lt1"/>
                </a:solidFill>
                <a:latin typeface="Lato"/>
                <a:ea typeface="Lato"/>
                <a:cs typeface="Lato"/>
                <a:sym typeface="Lato"/>
              </a:rPr>
              <a:t>AI </a:t>
            </a:r>
            <a:r>
              <a:rPr lang="en" sz="2250"/>
              <a:t>🧠</a:t>
            </a:r>
            <a:endParaRPr sz="2000"/>
          </a:p>
        </p:txBody>
      </p:sp>
      <p:sp>
        <p:nvSpPr>
          <p:cNvPr id="199" name="Google Shape;199;p5"/>
          <p:cNvSpPr txBox="1"/>
          <p:nvPr/>
        </p:nvSpPr>
        <p:spPr>
          <a:xfrm>
            <a:off x="6622925" y="2504100"/>
            <a:ext cx="1007700" cy="969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5100">
                <a:solidFill>
                  <a:schemeClr val="lt1"/>
                </a:solidFill>
                <a:latin typeface="Lato"/>
                <a:ea typeface="Lato"/>
                <a:cs typeface="Lato"/>
                <a:sym typeface="Lato"/>
              </a:rPr>
              <a:t>?</a:t>
            </a:r>
            <a:endParaRPr sz="5200"/>
          </a:p>
        </p:txBody>
      </p:sp>
      <p:sp>
        <p:nvSpPr>
          <p:cNvPr id="200" name="Google Shape;200;p5"/>
          <p:cNvSpPr txBox="1"/>
          <p:nvPr/>
        </p:nvSpPr>
        <p:spPr>
          <a:xfrm>
            <a:off x="6193325" y="4408075"/>
            <a:ext cx="1866900" cy="3693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600" i="1">
                <a:solidFill>
                  <a:srgbClr val="FCFCFC"/>
                </a:solidFill>
                <a:latin typeface="Roboto"/>
                <a:ea typeface="Roboto"/>
                <a:cs typeface="Roboto"/>
                <a:sym typeface="Roboto"/>
              </a:rPr>
              <a:t>DP0.2 Simulation of a Rubin Observator Image - Provided by Prof. Geraint Lewis, USYD</a:t>
            </a:r>
            <a:endParaRPr sz="600">
              <a:solidFill>
                <a:srgbClr val="FCFCFC"/>
              </a:solidFill>
              <a:latin typeface="Lato"/>
              <a:ea typeface="Lato"/>
              <a:cs typeface="Lato"/>
              <a:sym typeface="Lato"/>
            </a:endParaRPr>
          </a:p>
        </p:txBody>
      </p:sp>
      <p:pic>
        <p:nvPicPr>
          <p:cNvPr id="2" name="lensing_video_10fps_movingsource">
            <a:hlinkClick r:id="" action="ppaction://media"/>
            <a:extLst>
              <a:ext uri="{FF2B5EF4-FFF2-40B4-BE49-F238E27FC236}">
                <a16:creationId xmlns:a16="http://schemas.microsoft.com/office/drawing/2014/main" id="{3637D444-0D64-B382-218F-D961ECD5EF2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50421" y="1532683"/>
            <a:ext cx="2895600" cy="2895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7"/>
          <p:cNvSpPr txBox="1">
            <a:spLocks noGrp="1"/>
          </p:cNvSpPr>
          <p:nvPr>
            <p:ph type="title"/>
          </p:nvPr>
        </p:nvSpPr>
        <p:spPr>
          <a:xfrm>
            <a:off x="1052550" y="393750"/>
            <a:ext cx="7038900" cy="9141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400"/>
              <a:buNone/>
            </a:pPr>
            <a:r>
              <a:rPr lang="en"/>
              <a:t>What’s new about it?</a:t>
            </a:r>
            <a:endParaRPr/>
          </a:p>
        </p:txBody>
      </p:sp>
      <p:pic>
        <p:nvPicPr>
          <p:cNvPr id="206" name="Google Shape;206;p7"/>
          <p:cNvPicPr preferRelativeResize="0"/>
          <p:nvPr/>
        </p:nvPicPr>
        <p:blipFill rotWithShape="1">
          <a:blip r:embed="rId3">
            <a:alphaModFix/>
          </a:blip>
          <a:srcRect/>
          <a:stretch/>
        </p:blipFill>
        <p:spPr>
          <a:xfrm>
            <a:off x="500825" y="3113675"/>
            <a:ext cx="1550793" cy="1577876"/>
          </a:xfrm>
          <a:prstGeom prst="rect">
            <a:avLst/>
          </a:prstGeom>
          <a:noFill/>
          <a:ln>
            <a:noFill/>
          </a:ln>
        </p:spPr>
      </p:pic>
      <p:pic>
        <p:nvPicPr>
          <p:cNvPr id="207" name="Google Shape;207;p7"/>
          <p:cNvPicPr preferRelativeResize="0"/>
          <p:nvPr/>
        </p:nvPicPr>
        <p:blipFill rotWithShape="1">
          <a:blip r:embed="rId4">
            <a:alphaModFix/>
          </a:blip>
          <a:srcRect l="15758" r="15185"/>
          <a:stretch/>
        </p:blipFill>
        <p:spPr>
          <a:xfrm>
            <a:off x="6987076" y="1016639"/>
            <a:ext cx="1550800" cy="1577888"/>
          </a:xfrm>
          <a:prstGeom prst="rect">
            <a:avLst/>
          </a:prstGeom>
          <a:noFill/>
          <a:ln>
            <a:noFill/>
          </a:ln>
        </p:spPr>
      </p:pic>
      <p:pic>
        <p:nvPicPr>
          <p:cNvPr id="208" name="Google Shape;208;p7"/>
          <p:cNvPicPr preferRelativeResize="0"/>
          <p:nvPr/>
        </p:nvPicPr>
        <p:blipFill rotWithShape="1">
          <a:blip r:embed="rId5">
            <a:alphaModFix/>
          </a:blip>
          <a:srcRect l="29846" r="23849" b="5176"/>
          <a:stretch/>
        </p:blipFill>
        <p:spPr>
          <a:xfrm>
            <a:off x="5035714" y="1016639"/>
            <a:ext cx="1608036" cy="1577875"/>
          </a:xfrm>
          <a:prstGeom prst="rect">
            <a:avLst/>
          </a:prstGeom>
          <a:noFill/>
          <a:ln>
            <a:noFill/>
          </a:ln>
        </p:spPr>
      </p:pic>
      <p:sp>
        <p:nvSpPr>
          <p:cNvPr id="209" name="Google Shape;209;p7"/>
          <p:cNvSpPr txBox="1"/>
          <p:nvPr/>
        </p:nvSpPr>
        <p:spPr>
          <a:xfrm>
            <a:off x="782775" y="1666663"/>
            <a:ext cx="3568500" cy="277800"/>
          </a:xfrm>
          <a:prstGeom prst="rect">
            <a:avLst/>
          </a:prstGeom>
          <a:noFill/>
          <a:ln>
            <a:noFill/>
          </a:ln>
        </p:spPr>
        <p:txBody>
          <a:bodyPr spcFirstLastPara="1" wrap="square" lIns="91425" tIns="91425" rIns="91425" bIns="91425" anchor="t" anchorCtr="0">
            <a:noAutofit/>
          </a:bodyPr>
          <a:lstStyle/>
          <a:p>
            <a:pPr marL="457200" marR="0" lvl="0" indent="-311150" algn="l" rtl="0">
              <a:lnSpc>
                <a:spcPct val="100000"/>
              </a:lnSpc>
              <a:spcBef>
                <a:spcPts val="0"/>
              </a:spcBef>
              <a:spcAft>
                <a:spcPts val="0"/>
              </a:spcAft>
              <a:buClr>
                <a:schemeClr val="lt1"/>
              </a:buClr>
              <a:buSzPts val="1300"/>
              <a:buFont typeface="Lato"/>
              <a:buAutoNum type="arabicParenR"/>
            </a:pPr>
            <a:r>
              <a:rPr lang="en" sz="1300" b="0" i="0" u="none" strike="noStrike" cap="none">
                <a:solidFill>
                  <a:schemeClr val="lt1"/>
                </a:solidFill>
                <a:latin typeface="Lato"/>
                <a:ea typeface="Lato"/>
                <a:cs typeface="Lato"/>
                <a:sym typeface="Lato"/>
              </a:rPr>
              <a:t>Does</a:t>
            </a:r>
            <a:r>
              <a:rPr lang="en" sz="1300">
                <a:solidFill>
                  <a:schemeClr val="lt1"/>
                </a:solidFill>
                <a:latin typeface="Lato"/>
                <a:ea typeface="Lato"/>
                <a:cs typeface="Lato"/>
                <a:sym typeface="Lato"/>
              </a:rPr>
              <a:t>n’t need </a:t>
            </a:r>
            <a:r>
              <a:rPr lang="en" sz="1300" b="0" i="0" u="none" strike="noStrike" cap="none">
                <a:solidFill>
                  <a:schemeClr val="lt1"/>
                </a:solidFill>
                <a:latin typeface="Lato"/>
                <a:ea typeface="Lato"/>
                <a:cs typeface="Lato"/>
                <a:sym typeface="Lato"/>
              </a:rPr>
              <a:t>binary interactions</a:t>
            </a:r>
            <a:r>
              <a:rPr lang="en" sz="1300">
                <a:solidFill>
                  <a:schemeClr val="lt1"/>
                </a:solidFill>
                <a:latin typeface="Lato"/>
                <a:ea typeface="Lato"/>
                <a:cs typeface="Lato"/>
                <a:sym typeface="Lato"/>
              </a:rPr>
              <a:t>, </a:t>
            </a:r>
            <a:r>
              <a:rPr lang="en" sz="1300" b="0" i="0" u="none" strike="noStrike" cap="none">
                <a:solidFill>
                  <a:schemeClr val="lt1"/>
                </a:solidFill>
                <a:latin typeface="Lato"/>
                <a:ea typeface="Lato"/>
                <a:cs typeface="Lato"/>
                <a:sym typeface="Lato"/>
              </a:rPr>
              <a:t> useful for isolated black holes </a:t>
            </a:r>
            <a:endParaRPr sz="1300" b="0" i="0" u="none" strike="noStrike" cap="none">
              <a:solidFill>
                <a:schemeClr val="lt1"/>
              </a:solidFill>
              <a:latin typeface="Lato"/>
              <a:ea typeface="Lato"/>
              <a:cs typeface="Lato"/>
              <a:sym typeface="Lato"/>
            </a:endParaRPr>
          </a:p>
        </p:txBody>
      </p:sp>
      <p:sp>
        <p:nvSpPr>
          <p:cNvPr id="210" name="Google Shape;210;p7"/>
          <p:cNvSpPr txBox="1"/>
          <p:nvPr/>
        </p:nvSpPr>
        <p:spPr>
          <a:xfrm>
            <a:off x="5369200" y="3482338"/>
            <a:ext cx="3266100" cy="585000"/>
          </a:xfrm>
          <a:prstGeom prst="rect">
            <a:avLst/>
          </a:prstGeom>
          <a:noFill/>
          <a:ln>
            <a:noFill/>
          </a:ln>
        </p:spPr>
        <p:txBody>
          <a:bodyPr spcFirstLastPara="1" wrap="square" lIns="91425" tIns="91425" rIns="91425" bIns="91425" anchor="t" anchorCtr="0">
            <a:spAutoFit/>
          </a:bodyPr>
          <a:lstStyle/>
          <a:p>
            <a:pPr marL="457200" marR="0" lvl="0" indent="-311150" algn="l" rtl="0">
              <a:lnSpc>
                <a:spcPct val="100000"/>
              </a:lnSpc>
              <a:spcBef>
                <a:spcPts val="0"/>
              </a:spcBef>
              <a:spcAft>
                <a:spcPts val="0"/>
              </a:spcAft>
              <a:buClr>
                <a:schemeClr val="lt1"/>
              </a:buClr>
              <a:buSzPts val="1300"/>
              <a:buFont typeface="Lato"/>
              <a:buAutoNum type="arabicParenR" startAt="2"/>
            </a:pPr>
            <a:r>
              <a:rPr lang="en" sz="1300">
                <a:solidFill>
                  <a:schemeClr val="lt1"/>
                </a:solidFill>
                <a:latin typeface="Lato"/>
                <a:ea typeface="Lato"/>
                <a:cs typeface="Lato"/>
                <a:sym typeface="Lato"/>
              </a:rPr>
              <a:t>Uses ground-based observation and is less resource-intensive</a:t>
            </a:r>
            <a:endParaRPr sz="1400" b="0" i="0" u="none" strike="noStrike" cap="none">
              <a:solidFill>
                <a:srgbClr val="000000"/>
              </a:solidFill>
              <a:latin typeface="Arial"/>
              <a:ea typeface="Arial"/>
              <a:cs typeface="Arial"/>
              <a:sym typeface="Arial"/>
            </a:endParaRPr>
          </a:p>
        </p:txBody>
      </p:sp>
      <p:pic>
        <p:nvPicPr>
          <p:cNvPr id="211" name="Google Shape;211;p7"/>
          <p:cNvPicPr preferRelativeResize="0"/>
          <p:nvPr/>
        </p:nvPicPr>
        <p:blipFill rotWithShape="1">
          <a:blip r:embed="rId6">
            <a:alphaModFix/>
          </a:blip>
          <a:srcRect/>
          <a:stretch/>
        </p:blipFill>
        <p:spPr>
          <a:xfrm>
            <a:off x="2382375" y="3113675"/>
            <a:ext cx="2366799" cy="1577875"/>
          </a:xfrm>
          <a:prstGeom prst="rect">
            <a:avLst/>
          </a:prstGeom>
          <a:noFill/>
          <a:ln>
            <a:noFill/>
          </a:ln>
        </p:spPr>
      </p:pic>
      <p:sp>
        <p:nvSpPr>
          <p:cNvPr id="212" name="Google Shape;212;p7"/>
          <p:cNvSpPr txBox="1"/>
          <p:nvPr/>
        </p:nvSpPr>
        <p:spPr>
          <a:xfrm>
            <a:off x="4897575" y="2571750"/>
            <a:ext cx="18843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600">
                <a:solidFill>
                  <a:schemeClr val="lt1"/>
                </a:solidFill>
              </a:rPr>
              <a:t>Artistic representation of black hole merger,  </a:t>
            </a:r>
            <a:r>
              <a:rPr lang="en" sz="600" i="1">
                <a:solidFill>
                  <a:schemeClr val="lt1"/>
                </a:solidFill>
              </a:rPr>
              <a:t>C. Carreau/European Space Agency,</a:t>
            </a:r>
            <a:r>
              <a:rPr lang="en" sz="600">
                <a:solidFill>
                  <a:schemeClr val="lt1"/>
                </a:solidFill>
              </a:rPr>
              <a:t> </a:t>
            </a:r>
            <a:r>
              <a:rPr lang="en" sz="600" u="sng">
                <a:solidFill>
                  <a:schemeClr val="lt1"/>
                </a:solidFill>
                <a:hlinkClick r:id="rId7">
                  <a:extLst>
                    <a:ext uri="{A12FA001-AC4F-418D-AE19-62706E023703}">
                      <ahyp:hlinkClr xmlns:ahyp="http://schemas.microsoft.com/office/drawing/2018/hyperlinkcolor" val="tx"/>
                    </a:ext>
                  </a:extLst>
                </a:hlinkClick>
              </a:rPr>
              <a:t>CNRS News</a:t>
            </a:r>
            <a:endParaRPr sz="600">
              <a:solidFill>
                <a:schemeClr val="lt1"/>
              </a:solidFill>
            </a:endParaRPr>
          </a:p>
        </p:txBody>
      </p:sp>
      <p:sp>
        <p:nvSpPr>
          <p:cNvPr id="213" name="Google Shape;213;p7"/>
          <p:cNvSpPr txBox="1"/>
          <p:nvPr/>
        </p:nvSpPr>
        <p:spPr>
          <a:xfrm>
            <a:off x="6987125" y="2571750"/>
            <a:ext cx="1550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600">
                <a:solidFill>
                  <a:schemeClr val="lt1"/>
                </a:solidFill>
              </a:rPr>
              <a:t>Aerial view of Virgo, </a:t>
            </a:r>
            <a:r>
              <a:rPr lang="en" sz="600" i="1">
                <a:solidFill>
                  <a:schemeClr val="lt1"/>
                </a:solidFill>
              </a:rPr>
              <a:t>The Virgo Collaboration</a:t>
            </a:r>
            <a:r>
              <a:rPr lang="en" sz="600">
                <a:solidFill>
                  <a:schemeClr val="lt1"/>
                </a:solidFill>
              </a:rPr>
              <a:t>, </a:t>
            </a:r>
            <a:r>
              <a:rPr lang="en" sz="600" u="sng">
                <a:solidFill>
                  <a:schemeClr val="lt1"/>
                </a:solidFill>
                <a:hlinkClick r:id="rId8">
                  <a:extLst>
                    <a:ext uri="{A12FA001-AC4F-418D-AE19-62706E023703}">
                      <ahyp:hlinkClr xmlns:ahyp="http://schemas.microsoft.com/office/drawing/2018/hyperlinkcolor" val="tx"/>
                    </a:ext>
                  </a:extLst>
                </a:hlinkClick>
              </a:rPr>
              <a:t>The Virgo Collaboration</a:t>
            </a:r>
            <a:endParaRPr sz="600">
              <a:solidFill>
                <a:schemeClr val="lt1"/>
              </a:solidFill>
            </a:endParaRPr>
          </a:p>
        </p:txBody>
      </p:sp>
      <p:sp>
        <p:nvSpPr>
          <p:cNvPr id="214" name="Google Shape;214;p7"/>
          <p:cNvSpPr txBox="1"/>
          <p:nvPr/>
        </p:nvSpPr>
        <p:spPr>
          <a:xfrm>
            <a:off x="435900" y="4691550"/>
            <a:ext cx="17784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a:solidFill>
                  <a:schemeClr val="lt1"/>
                </a:solidFill>
              </a:rPr>
              <a:t>Hubble Space Telescope, </a:t>
            </a:r>
            <a:r>
              <a:rPr lang="en" sz="600" u="sng">
                <a:solidFill>
                  <a:schemeClr val="lt1"/>
                </a:solidFill>
                <a:hlinkClick r:id="rId9">
                  <a:extLst>
                    <a:ext uri="{A12FA001-AC4F-418D-AE19-62706E023703}">
                      <ahyp:hlinkClr xmlns:ahyp="http://schemas.microsoft.com/office/drawing/2018/hyperlinkcolor" val="tx"/>
                    </a:ext>
                  </a:extLst>
                </a:hlinkClick>
              </a:rPr>
              <a:t>NASA Science</a:t>
            </a:r>
            <a:endParaRPr sz="600">
              <a:solidFill>
                <a:schemeClr val="lt1"/>
              </a:solidFill>
            </a:endParaRPr>
          </a:p>
        </p:txBody>
      </p:sp>
      <p:sp>
        <p:nvSpPr>
          <p:cNvPr id="215" name="Google Shape;215;p7"/>
          <p:cNvSpPr txBox="1"/>
          <p:nvPr/>
        </p:nvSpPr>
        <p:spPr>
          <a:xfrm>
            <a:off x="2382375" y="4691550"/>
            <a:ext cx="2416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a:solidFill>
                  <a:schemeClr val="lt1"/>
                </a:solidFill>
              </a:rPr>
              <a:t>Hubble Space Telescope photo showing one (center) that brightened and dimmed between 2011 and 2017, NASA, ESA, Kailash Sahu, Joseph DePasquale, </a:t>
            </a:r>
            <a:r>
              <a:rPr lang="en" sz="600" u="sng">
                <a:solidFill>
                  <a:schemeClr val="lt1"/>
                </a:solidFill>
                <a:hlinkClick r:id="rId10">
                  <a:extLst>
                    <a:ext uri="{A12FA001-AC4F-418D-AE19-62706E023703}">
                      <ahyp:hlinkClr xmlns:ahyp="http://schemas.microsoft.com/office/drawing/2018/hyperlinkcolor" val="tx"/>
                    </a:ext>
                  </a:extLst>
                </a:hlinkClick>
              </a:rPr>
              <a:t>UC Berkeley News</a:t>
            </a:r>
            <a:endParaRPr sz="6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8"/>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400"/>
              <a:buNone/>
            </a:pPr>
            <a:r>
              <a:rPr lang="en"/>
              <a:t>What difference will it make?</a:t>
            </a:r>
            <a:endParaRPr/>
          </a:p>
        </p:txBody>
      </p:sp>
      <p:sp>
        <p:nvSpPr>
          <p:cNvPr id="221" name="Google Shape;221;p8"/>
          <p:cNvSpPr txBox="1">
            <a:spLocks noGrp="1"/>
          </p:cNvSpPr>
          <p:nvPr>
            <p:ph type="body" idx="1"/>
          </p:nvPr>
        </p:nvSpPr>
        <p:spPr>
          <a:xfrm>
            <a:off x="1193925" y="1742350"/>
            <a:ext cx="4311600" cy="1935300"/>
          </a:xfrm>
          <a:prstGeom prst="rect">
            <a:avLst/>
          </a:prstGeom>
          <a:noFill/>
          <a:ln>
            <a:noFill/>
          </a:ln>
        </p:spPr>
        <p:txBody>
          <a:bodyPr spcFirstLastPara="1" wrap="square" lIns="91425" tIns="91425" rIns="91425" bIns="91425" anchor="t" anchorCtr="0">
            <a:normAutofit fontScale="92500" lnSpcReduction="20000"/>
          </a:bodyPr>
          <a:lstStyle/>
          <a:p>
            <a:pPr marL="457200" lvl="0" indent="-317843" algn="l" rtl="0">
              <a:spcBef>
                <a:spcPts val="1200"/>
              </a:spcBef>
              <a:spcAft>
                <a:spcPts val="0"/>
              </a:spcAft>
              <a:buSzPts val="1405"/>
              <a:buChar char="➔"/>
            </a:pPr>
            <a:r>
              <a:rPr lang="en"/>
              <a:t>Observations of black holes are important for understanding outstanding questions in stellar evolution (Lam 2022)</a:t>
            </a:r>
            <a:endParaRPr/>
          </a:p>
          <a:p>
            <a:pPr marL="457200" lvl="0" indent="0" algn="l" rtl="0">
              <a:spcBef>
                <a:spcPts val="1200"/>
              </a:spcBef>
              <a:spcAft>
                <a:spcPts val="0"/>
              </a:spcAft>
              <a:buNone/>
            </a:pPr>
            <a:endParaRPr/>
          </a:p>
          <a:p>
            <a:pPr marL="457200" lvl="0" indent="0" algn="l" rtl="0">
              <a:lnSpc>
                <a:spcPct val="115000"/>
              </a:lnSpc>
              <a:spcBef>
                <a:spcPts val="0"/>
              </a:spcBef>
              <a:spcAft>
                <a:spcPts val="0"/>
              </a:spcAft>
              <a:buNone/>
            </a:pPr>
            <a:endParaRPr/>
          </a:p>
          <a:p>
            <a:pPr marL="457200" lvl="0" indent="-317843" algn="l" rtl="0">
              <a:lnSpc>
                <a:spcPct val="115000"/>
              </a:lnSpc>
              <a:spcBef>
                <a:spcPts val="0"/>
              </a:spcBef>
              <a:spcAft>
                <a:spcPts val="0"/>
              </a:spcAft>
              <a:buSzPts val="1405"/>
              <a:buChar char="➔"/>
            </a:pPr>
            <a:r>
              <a:rPr lang="en"/>
              <a:t>To date, most of the local population of black holes has not been experimentally confirmed and characterised</a:t>
            </a:r>
            <a:endParaRPr/>
          </a:p>
        </p:txBody>
      </p:sp>
      <p:pic>
        <p:nvPicPr>
          <p:cNvPr id="222" name="Google Shape;222;p8"/>
          <p:cNvPicPr preferRelativeResize="0"/>
          <p:nvPr/>
        </p:nvPicPr>
        <p:blipFill rotWithShape="1">
          <a:blip r:embed="rId3">
            <a:alphaModFix/>
          </a:blip>
          <a:srcRect b="4798"/>
          <a:stretch/>
        </p:blipFill>
        <p:spPr>
          <a:xfrm>
            <a:off x="6982475" y="1742349"/>
            <a:ext cx="2161524" cy="1658799"/>
          </a:xfrm>
          <a:prstGeom prst="rect">
            <a:avLst/>
          </a:prstGeom>
          <a:noFill/>
          <a:ln>
            <a:noFill/>
          </a:ln>
        </p:spPr>
      </p:pic>
      <p:pic>
        <p:nvPicPr>
          <p:cNvPr id="223" name="Google Shape;223;p8"/>
          <p:cNvPicPr preferRelativeResize="0"/>
          <p:nvPr/>
        </p:nvPicPr>
        <p:blipFill rotWithShape="1">
          <a:blip r:embed="rId4">
            <a:alphaModFix/>
          </a:blip>
          <a:srcRect t="8950" r="44236"/>
          <a:stretch/>
        </p:blipFill>
        <p:spPr>
          <a:xfrm>
            <a:off x="6982475" y="3401150"/>
            <a:ext cx="2161526" cy="1742351"/>
          </a:xfrm>
          <a:prstGeom prst="rect">
            <a:avLst/>
          </a:prstGeom>
          <a:noFill/>
          <a:ln>
            <a:noFill/>
          </a:ln>
        </p:spPr>
      </p:pic>
      <p:pic>
        <p:nvPicPr>
          <p:cNvPr id="224" name="Google Shape;224;p8"/>
          <p:cNvPicPr preferRelativeResize="0"/>
          <p:nvPr/>
        </p:nvPicPr>
        <p:blipFill rotWithShape="1">
          <a:blip r:embed="rId5">
            <a:alphaModFix/>
          </a:blip>
          <a:srcRect t="14693" b="8894"/>
          <a:stretch/>
        </p:blipFill>
        <p:spPr>
          <a:xfrm>
            <a:off x="6982475" y="1"/>
            <a:ext cx="2161523" cy="1742337"/>
          </a:xfrm>
          <a:prstGeom prst="rect">
            <a:avLst/>
          </a:prstGeom>
          <a:noFill/>
          <a:ln>
            <a:noFill/>
          </a:ln>
        </p:spPr>
      </p:pic>
      <p:sp>
        <p:nvSpPr>
          <p:cNvPr id="225" name="Google Shape;225;p8"/>
          <p:cNvSpPr txBox="1"/>
          <p:nvPr/>
        </p:nvSpPr>
        <p:spPr>
          <a:xfrm>
            <a:off x="1297500" y="4679175"/>
            <a:ext cx="49680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a:solidFill>
                  <a:schemeClr val="lt1"/>
                </a:solidFill>
              </a:rPr>
              <a:t>Images Top to Bottom: Gravitational Lens </a:t>
            </a:r>
            <a:r>
              <a:rPr lang="en" sz="600" u="sng">
                <a:solidFill>
                  <a:schemeClr val="lt1"/>
                </a:solidFill>
                <a:hlinkClick r:id="rId6">
                  <a:extLst>
                    <a:ext uri="{A12FA001-AC4F-418D-AE19-62706E023703}">
                      <ahyp:hlinkClr xmlns:ahyp="http://schemas.microsoft.com/office/drawing/2018/hyperlinkcolor" val="tx"/>
                    </a:ext>
                  </a:extLst>
                </a:hlinkClick>
              </a:rPr>
              <a:t>Britannica</a:t>
            </a:r>
            <a:r>
              <a:rPr lang="en" sz="600">
                <a:solidFill>
                  <a:schemeClr val="lt1"/>
                </a:solidFill>
              </a:rPr>
              <a:t>; Galaxy cluster Abell 370 </a:t>
            </a:r>
            <a:r>
              <a:rPr lang="en" sz="600" i="1">
                <a:solidFill>
                  <a:schemeClr val="lt1"/>
                </a:solidFill>
              </a:rPr>
              <a:t>NASA, ESA, and J. Lotz and the HFF Team (STScI) News Release: 2017-20</a:t>
            </a:r>
            <a:r>
              <a:rPr lang="en" sz="600">
                <a:solidFill>
                  <a:schemeClr val="lt1"/>
                </a:solidFill>
              </a:rPr>
              <a:t>, </a:t>
            </a:r>
            <a:r>
              <a:rPr lang="en" sz="600" u="sng">
                <a:solidFill>
                  <a:schemeClr val="lt1"/>
                </a:solidFill>
                <a:hlinkClick r:id="rId7">
                  <a:extLst>
                    <a:ext uri="{A12FA001-AC4F-418D-AE19-62706E023703}">
                      <ahyp:hlinkClr xmlns:ahyp="http://schemas.microsoft.com/office/drawing/2018/hyperlinkcolor" val="tx"/>
                    </a:ext>
                  </a:extLst>
                </a:hlinkClick>
              </a:rPr>
              <a:t>HubbleSite</a:t>
            </a:r>
            <a:r>
              <a:rPr lang="en" sz="600">
                <a:solidFill>
                  <a:schemeClr val="lt1"/>
                </a:solidFill>
              </a:rPr>
              <a:t>; Gravitational lens, </a:t>
            </a:r>
            <a:r>
              <a:rPr lang="en" sz="600" u="sng">
                <a:solidFill>
                  <a:schemeClr val="lt1"/>
                </a:solidFill>
                <a:hlinkClick r:id="rId6">
                  <a:extLst>
                    <a:ext uri="{A12FA001-AC4F-418D-AE19-62706E023703}">
                      <ahyp:hlinkClr xmlns:ahyp="http://schemas.microsoft.com/office/drawing/2018/hyperlinkcolor" val="tx"/>
                    </a:ext>
                  </a:extLst>
                </a:hlinkClick>
              </a:rPr>
              <a:t>Britannica</a:t>
            </a:r>
            <a:endParaRPr sz="6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0"/>
          <p:cNvSpPr txBox="1"/>
          <p:nvPr/>
        </p:nvSpPr>
        <p:spPr>
          <a:xfrm>
            <a:off x="1955475" y="258840"/>
            <a:ext cx="6334509" cy="1078906"/>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rgbClr val="FFFFFF"/>
              </a:buClr>
              <a:buSzPts val="2400"/>
              <a:buFont typeface="Montserrat"/>
              <a:buNone/>
            </a:pPr>
            <a:r>
              <a:rPr lang="en" sz="2800" b="1" i="0" u="none" strike="noStrike" cap="none">
                <a:solidFill>
                  <a:srgbClr val="FFFFFF"/>
                </a:solidFill>
                <a:latin typeface="Montserrat"/>
                <a:ea typeface="Montserrat"/>
                <a:cs typeface="Montserrat"/>
                <a:sym typeface="Montserrat"/>
              </a:rPr>
              <a:t>Phase I – Proof of Concept</a:t>
            </a:r>
            <a:endParaRPr/>
          </a:p>
        </p:txBody>
      </p:sp>
      <p:grpSp>
        <p:nvGrpSpPr>
          <p:cNvPr id="231" name="Google Shape;231;p10"/>
          <p:cNvGrpSpPr/>
          <p:nvPr/>
        </p:nvGrpSpPr>
        <p:grpSpPr>
          <a:xfrm>
            <a:off x="2619710" y="1049018"/>
            <a:ext cx="6334509" cy="4008218"/>
            <a:chOff x="3152508" y="1145165"/>
            <a:chExt cx="5769757" cy="3491367"/>
          </a:xfrm>
        </p:grpSpPr>
        <p:pic>
          <p:nvPicPr>
            <p:cNvPr id="232" name="Google Shape;232;p10" descr="A house with a starry sky&#10;&#10;Description automatically generated"/>
            <p:cNvPicPr preferRelativeResize="0"/>
            <p:nvPr/>
          </p:nvPicPr>
          <p:blipFill rotWithShape="1">
            <a:blip r:embed="rId3">
              <a:alphaModFix/>
            </a:blip>
            <a:srcRect/>
            <a:stretch/>
          </p:blipFill>
          <p:spPr>
            <a:xfrm>
              <a:off x="3152508" y="1145165"/>
              <a:ext cx="5769757" cy="3122035"/>
            </a:xfrm>
            <a:prstGeom prst="rect">
              <a:avLst/>
            </a:prstGeom>
            <a:noFill/>
            <a:ln>
              <a:noFill/>
            </a:ln>
          </p:spPr>
        </p:pic>
        <p:sp>
          <p:nvSpPr>
            <p:cNvPr id="233" name="Google Shape;233;p10"/>
            <p:cNvSpPr txBox="1"/>
            <p:nvPr/>
          </p:nvSpPr>
          <p:spPr>
            <a:xfrm>
              <a:off x="3152508" y="4267200"/>
              <a:ext cx="5769757" cy="3693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Arial"/>
                  <a:ea typeface="Arial"/>
                  <a:cs typeface="Arial"/>
                  <a:sym typeface="Arial"/>
                </a:rPr>
                <a:t>The Vera C. Rubin Observatory and the Milky Way, Cerro Pachón, Chile. https://noirlab.edu/public/images/iotw2207a/</a:t>
              </a:r>
              <a:endParaRPr/>
            </a:p>
          </p:txBody>
        </p:sp>
      </p:grpSp>
      <p:sp>
        <p:nvSpPr>
          <p:cNvPr id="234" name="Google Shape;234;p10"/>
          <p:cNvSpPr txBox="1"/>
          <p:nvPr/>
        </p:nvSpPr>
        <p:spPr>
          <a:xfrm>
            <a:off x="189781" y="2062701"/>
            <a:ext cx="2268747" cy="2148495"/>
          </a:xfrm>
          <a:prstGeom prst="rect">
            <a:avLst/>
          </a:prstGeom>
          <a:noFill/>
          <a:ln>
            <a:noFill/>
          </a:ln>
        </p:spPr>
        <p:txBody>
          <a:bodyPr spcFirstLastPara="1" wrap="square" lIns="91425" tIns="91425" rIns="91425" bIns="91425" anchor="t" anchorCtr="0">
            <a:normAutofit fontScale="70000" lnSpcReduction="20000"/>
          </a:bodyPr>
          <a:lstStyle/>
          <a:p>
            <a:pPr marL="0" marR="0" lvl="0" indent="0" algn="l" rtl="0">
              <a:lnSpc>
                <a:spcPct val="100000"/>
              </a:lnSpc>
              <a:spcBef>
                <a:spcPts val="0"/>
              </a:spcBef>
              <a:spcAft>
                <a:spcPts val="0"/>
              </a:spcAft>
              <a:buClr>
                <a:srgbClr val="FFFFFF"/>
              </a:buClr>
              <a:buSzPct val="142857"/>
              <a:buFont typeface="Montserrat"/>
              <a:buNone/>
            </a:pPr>
            <a:r>
              <a:rPr lang="en" sz="2400" b="0" i="0" u="none" strike="noStrike" cap="none">
                <a:solidFill>
                  <a:srgbClr val="FFFFFF"/>
                </a:solidFill>
                <a:latin typeface="Montserrat"/>
                <a:ea typeface="Montserrat"/>
                <a:cs typeface="Montserrat"/>
                <a:sym typeface="Montserrat"/>
              </a:rPr>
              <a:t>We will develop an algorithm that can model the effect of gravitational microlensing on ground-based telescope images</a:t>
            </a:r>
            <a:endParaRPr sz="2400" b="1" i="0" u="none" strike="noStrike" cap="none">
              <a:solidFill>
                <a:srgbClr val="FFFFFF"/>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1"/>
          <p:cNvSpPr txBox="1"/>
          <p:nvPr/>
        </p:nvSpPr>
        <p:spPr>
          <a:xfrm>
            <a:off x="1305314" y="478908"/>
            <a:ext cx="7059130" cy="1058757"/>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rgbClr val="FFFFFF"/>
              </a:buClr>
              <a:buSzPts val="2400"/>
              <a:buFont typeface="Montserrat"/>
              <a:buNone/>
            </a:pPr>
            <a:r>
              <a:rPr lang="en" sz="2400" b="1" i="0" u="none" strike="noStrike" cap="none">
                <a:solidFill>
                  <a:srgbClr val="FFFFFF"/>
                </a:solidFill>
                <a:latin typeface="Montserrat"/>
                <a:ea typeface="Montserrat"/>
                <a:cs typeface="Montserrat"/>
                <a:sym typeface="Montserrat"/>
              </a:rPr>
              <a:t>Phase 2 – Demonstration of Functionality</a:t>
            </a:r>
            <a:endParaRPr/>
          </a:p>
        </p:txBody>
      </p:sp>
      <p:sp>
        <p:nvSpPr>
          <p:cNvPr id="240" name="Google Shape;240;p11"/>
          <p:cNvSpPr txBox="1"/>
          <p:nvPr/>
        </p:nvSpPr>
        <p:spPr>
          <a:xfrm>
            <a:off x="4834879" y="1803999"/>
            <a:ext cx="3924900" cy="954300"/>
          </a:xfrm>
          <a:prstGeom prst="rect">
            <a:avLst/>
          </a:prstGeom>
          <a:noFill/>
          <a:ln>
            <a:noFill/>
          </a:ln>
        </p:spPr>
        <p:txBody>
          <a:bodyPr spcFirstLastPara="1" wrap="square" lIns="91425" tIns="45700" rIns="91425" bIns="45700" anchor="t" anchorCtr="0">
            <a:spAutoFit/>
          </a:bodyPr>
          <a:lstStyle/>
          <a:p>
            <a:pPr marL="146050" marR="0" lvl="0" indent="0" algn="l" rtl="0">
              <a:lnSpc>
                <a:spcPct val="100000"/>
              </a:lnSpc>
              <a:spcBef>
                <a:spcPts val="0"/>
              </a:spcBef>
              <a:spcAft>
                <a:spcPts val="0"/>
              </a:spcAft>
              <a:buClr>
                <a:srgbClr val="000000"/>
              </a:buClr>
              <a:buSzPts val="1300"/>
              <a:buFont typeface="Arial"/>
              <a:buNone/>
            </a:pPr>
            <a:r>
              <a:rPr lang="en" sz="1400" b="0" i="0" u="none" strike="noStrike" cap="none">
                <a:solidFill>
                  <a:srgbClr val="FFFFFF"/>
                </a:solidFill>
                <a:latin typeface="Arial"/>
                <a:ea typeface="Arial"/>
                <a:cs typeface="Arial"/>
                <a:sym typeface="Arial"/>
              </a:rPr>
              <a:t>We will apply our AI model to observatory images a</a:t>
            </a:r>
            <a:r>
              <a:rPr lang="en">
                <a:solidFill>
                  <a:srgbClr val="FFFFFF"/>
                </a:solidFill>
              </a:rPr>
              <a:t>t</a:t>
            </a:r>
            <a:r>
              <a:rPr lang="en" sz="1400" b="0" i="0" u="none" strike="noStrike" cap="none">
                <a:solidFill>
                  <a:srgbClr val="FFFFFF"/>
                </a:solidFill>
                <a:latin typeface="Arial"/>
                <a:ea typeface="Arial"/>
                <a:cs typeface="Arial"/>
                <a:sym typeface="Arial"/>
              </a:rPr>
              <a:t> the time of the OB110462 microlensing event to determine if we can positively identify it.</a:t>
            </a:r>
            <a:endParaRPr/>
          </a:p>
        </p:txBody>
      </p:sp>
      <p:pic>
        <p:nvPicPr>
          <p:cNvPr id="241" name="Google Shape;241;p11" descr="a field of orangish stars against a light orange background"/>
          <p:cNvPicPr preferRelativeResize="0"/>
          <p:nvPr/>
        </p:nvPicPr>
        <p:blipFill rotWithShape="1">
          <a:blip r:embed="rId3">
            <a:alphaModFix/>
          </a:blip>
          <a:srcRect/>
          <a:stretch/>
        </p:blipFill>
        <p:spPr>
          <a:xfrm>
            <a:off x="314637" y="1537665"/>
            <a:ext cx="4206658" cy="2810048"/>
          </a:xfrm>
          <a:prstGeom prst="rect">
            <a:avLst/>
          </a:prstGeom>
          <a:noFill/>
          <a:ln>
            <a:noFill/>
          </a:ln>
        </p:spPr>
      </p:pic>
      <p:sp>
        <p:nvSpPr>
          <p:cNvPr id="242" name="Google Shape;242;p11"/>
          <p:cNvSpPr txBox="1"/>
          <p:nvPr/>
        </p:nvSpPr>
        <p:spPr>
          <a:xfrm>
            <a:off x="314637" y="4347713"/>
            <a:ext cx="4206658" cy="55399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Arial"/>
                <a:ea typeface="Arial"/>
                <a:cs typeface="Arial"/>
                <a:sym typeface="Arial"/>
              </a:rPr>
              <a:t>Hubble Space Telescope image of OB110462. Lam et al, 2022. An Isolated Mass-gap Black Hole or Neutron Star Detected with Astrometric Microlensing, </a:t>
            </a:r>
            <a:r>
              <a:rPr lang="en" sz="1000" b="0" i="1" u="none" strike="noStrike" cap="none">
                <a:solidFill>
                  <a:srgbClr val="FFFFFF"/>
                </a:solidFill>
                <a:latin typeface="Arial"/>
                <a:ea typeface="Arial"/>
                <a:cs typeface="Arial"/>
                <a:sym typeface="Arial"/>
              </a:rPr>
              <a:t>The Astrophysical Journal Letters</a:t>
            </a:r>
            <a:endParaRPr sz="1000" b="0" i="0" u="none" strike="noStrike" cap="none">
              <a:solidFill>
                <a:srgbClr val="FFFFFF"/>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TotalTime>
  <Words>1755</Words>
  <Application>Microsoft Office PowerPoint</Application>
  <PresentationFormat>On-screen Show (16:9)</PresentationFormat>
  <Paragraphs>89</Paragraphs>
  <Slides>12</Slides>
  <Notes>12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Montserrat</vt:lpstr>
      <vt:lpstr>Arial</vt:lpstr>
      <vt:lpstr>Roboto</vt:lpstr>
      <vt:lpstr>Lato</vt:lpstr>
      <vt:lpstr>Focus</vt:lpstr>
      <vt:lpstr>Unmasking Black Holes Using AI</vt:lpstr>
      <vt:lpstr>PowerPoint Presentation</vt:lpstr>
      <vt:lpstr>Existing Approaches to Detecting Black Holes</vt:lpstr>
      <vt:lpstr>Existing Approaches to Detecting Black Holes</vt:lpstr>
      <vt:lpstr>Our Idea</vt:lpstr>
      <vt:lpstr>What’s new about it?</vt:lpstr>
      <vt:lpstr>What difference will it make?</vt:lpstr>
      <vt:lpstr>PowerPoint Presentation</vt:lpstr>
      <vt:lpstr>PowerPoint Presentation</vt:lpstr>
      <vt:lpstr>The Plan</vt:lpstr>
      <vt:lpstr>Thank you for listening!</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Yunki Yau</cp:lastModifiedBy>
  <cp:revision>7</cp:revision>
  <dcterms:modified xsi:type="dcterms:W3CDTF">2024-08-29T22:08:25Z</dcterms:modified>
</cp:coreProperties>
</file>